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07F5DD-813D-4597-AC46-22284395F278}">
  <a:tblStyle styleId="{E207F5DD-813D-4597-AC46-22284395F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89F9A9B-C616-47A4-8F63-AA7EA1BBBDD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2A123C3-9C86-4BD2-9DA9-784F4FDC0DA4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582B26D-532D-4E40-B44C-8866A4A95D54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srgbClr val="FFFFFF"/>
      </a:tcTxStyle>
      <a:tcStyle>
        <a:fill>
          <a:solidFill>
            <a:srgbClr val="5B9BD5"/>
          </a:solidFill>
        </a:fill>
      </a:tcStyle>
    </a:lastCol>
    <a:firstCol>
      <a:tcTxStyle b="on" i="off">
        <a:srgbClr val="FFFFFF"/>
      </a:tcTxStyle>
      <a:tcStyle>
        <a:fill>
          <a:solidFill>
            <a:srgbClr val="5B9BD5"/>
          </a:solidFill>
        </a:fill>
      </a:tcStyle>
    </a:firstCol>
    <a:lastRow>
      <a:tcTxStyle b="on" i="off"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5B9BD5"/>
          </a:solidFill>
        </a:fill>
      </a:tcStyle>
    </a:lastRow>
    <a:seCell>
      <a:tcTxStyle/>
    </a:seCell>
    <a:swCell>
      <a:tcTxStyle/>
    </a:swCell>
    <a:firstRow>
      <a:tcTxStyle b="on" i="off"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5B9BD5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-regular.fntdata"/><Relationship Id="rId50" Type="http://schemas.openxmlformats.org/officeDocument/2006/relationships/slide" Target="slides/slide42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bf3c6a6da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fbf3c6a6da_2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bf3c6a6da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fbf3c6a6da_2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bf3c6a6da_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At first we have to define a area, then we can do the distribute thing, hub is big and zone is small, we will use zone in the follow-up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Each hub or zone is defined by the boundary which formed by longitude and latitude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Operators have to draw the hub/zone on the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Map team has to offer some map information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fbf3c6a6da_2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bf3c6a6da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This is a classical problem and there are classical solutions, just google 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If a zone is defined by longitude and latitude then we could only use the address’s coordinate to sort, this means a lot, we will discuss this in the subsequent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fbf3c6a6da_2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bf3c6a6da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fbf3c6a6da_2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bf3c6a6da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假设每个driver有60%的概率遵循sop在签收地点打卡，请问获得95%正确的(x, y)的概率，需要多少个driver pin？</a:t>
            </a:r>
            <a:endParaRPr/>
          </a:p>
        </p:txBody>
      </p:sp>
      <p:sp>
        <p:nvSpPr>
          <p:cNvPr id="354" name="Google Shape;354;gfbf3c6a6da_2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60fa9df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假设每个driver有60%的概率遵循sop在签收地点打卡，请问获得95%正确的(x, y)的概率，需要多少个driver pin？</a:t>
            </a:r>
            <a:endParaRPr/>
          </a:p>
        </p:txBody>
      </p:sp>
      <p:sp>
        <p:nvSpPr>
          <p:cNvPr id="393" name="Google Shape;393;g1060fa9dfc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bf3c6a6da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gfbf3c6a6da_2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bf3c6a6da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It seems that longitude and latitude method can easily solve this problem well, but really?</a:t>
            </a:r>
            <a:endParaRPr/>
          </a:p>
        </p:txBody>
      </p:sp>
      <p:sp>
        <p:nvSpPr>
          <p:cNvPr id="409" name="Google Shape;409;gfbf3c6a6da_2_3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bf3c6a6da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fbf3c6a6da_2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bf3c6a6da_2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fbf3c6a6da_2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bf3c6a6da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fbf3c6a6da_2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bf3c6a6da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325"/>
                </a:solidFill>
                <a:highlight>
                  <a:srgbClr val="FFFFFF"/>
                </a:highlight>
              </a:rPr>
              <a:t>RT is Rukun Tetangga or Neighborhood Unit</a:t>
            </a:r>
            <a:endParaRPr sz="1050">
              <a:solidFill>
                <a:srgbClr val="20232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0232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325"/>
                </a:solidFill>
                <a:highlight>
                  <a:srgbClr val="FFFFFF"/>
                </a:highlight>
              </a:rPr>
              <a:t>RW refers to Rukun Warga or Community Unit</a:t>
            </a:r>
            <a:endParaRPr sz="1050">
              <a:solidFill>
                <a:srgbClr val="202325"/>
              </a:solidFill>
              <a:highlight>
                <a:srgbClr val="FFFFFF"/>
              </a:highlight>
            </a:endParaRPr>
          </a:p>
        </p:txBody>
      </p:sp>
      <p:sp>
        <p:nvSpPr>
          <p:cNvPr id="437" name="Google Shape;437;gfbf3c6a6da_2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bf3c6a6da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gfbf3c6a6da_2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bf3c6a6da_2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5" name="Google Shape;545;gfbf3c6a6da_2_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bf3c6a6da_2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这就是为什么选择Bilstm - crf？</a:t>
            </a:r>
            <a:endParaRPr/>
          </a:p>
        </p:txBody>
      </p:sp>
      <p:sp>
        <p:nvSpPr>
          <p:cNvPr id="551" name="Google Shape;551;gfbf3c6a6da_2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bf3c6a6da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gfbf3c6a6da_2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bf3c6a6da_2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gfbf3c6a6da_2_5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fbf3c6a6da_2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gfbf3c6a6da_2_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bf3c6a6da_2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gfbf3c6a6da_2_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bf3c6a6da_2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4" name="Google Shape;594;gfbf3c6a6da_2_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bf3c6a6da_2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0" name="Google Shape;600;gfbf3c6a6da_2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bf3c6a6da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fbf3c6a6da_2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bf3c6a6da_2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gfbf3c6a6da_2_5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fbf3c6a6da_2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3" name="Google Shape;673;gfbf3c6a6da_2_5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fbf3c6a6da_2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5" name="Google Shape;715;gfbf3c6a6da_2_6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bf3c6a6da_2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1、In Shunfeng express, drivers </a:t>
            </a:r>
            <a:r>
              <a:rPr lang="en"/>
              <a:t>manually </a:t>
            </a:r>
            <a:r>
              <a:rPr lang="en"/>
              <a:t>change the mapping relationship by month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2、In this way, we don’t need an accurate map service, and we don’t need longitude and latitude data</a:t>
            </a:r>
            <a:endParaRPr/>
          </a:p>
        </p:txBody>
      </p:sp>
      <p:sp>
        <p:nvSpPr>
          <p:cNvPr id="734" name="Google Shape;734;gfbf3c6a6da_2_6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fbf3c6a6da_2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0" name="Google Shape;740;gfbf3c6a6da_2_6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bf3c6a6da_2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gfbf3c6a6da_2_6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bf3c6a6da_2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1" name="Google Shape;751;gfbf3c6a6da_2_6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bf3c6a6da_2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9" name="Google Shape;759;gfbf3c6a6da_2_6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fbf3c6a6da_2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6" name="Google Shape;876;gfbf3c6a6da_2_7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fbf3c6a6da_2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5" name="Google Shape;885;gfbf3c6a6da_2_8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bf3c6a6da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fbf3c6a6da_2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fbf3c6a6da_2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1" name="Google Shape;891;gfbf3c6a6da_2_8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060fa9dfc0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7" name="Google Shape;897;g1060fa9dfc0_0_10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fbf3c6a6da_2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4" name="Google Shape;904;gfbf3c6a6da_2_8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bf3c6a6da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fbf3c6a6da_2_1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bf3c6a6da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fbf3c6a6da_2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bf3c6a6da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you can see from this picture? At the first blush, you may find confusion, but you also can find that dri</a:t>
            </a:r>
            <a:r>
              <a:rPr lang="en"/>
              <a:t>vers are trying to segment the areas separately, though not so successful.</a:t>
            </a:r>
            <a:endParaRPr/>
          </a:p>
        </p:txBody>
      </p:sp>
      <p:sp>
        <p:nvSpPr>
          <p:cNvPr id="294" name="Google Shape;294;gfbf3c6a6da_2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bf3c6a6da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http://www.spb.gov.cn/ztgz/gjyzjzt/2017kdwj/2017mtbd/201711/t20171114_1427343.html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suppose the packages will double in next year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suppose we could help not only SPX but all the logistic partners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fbf3c6a6da_2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bf3c6a6da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driver </a:t>
            </a:r>
            <a:r>
              <a:rPr lang="en"/>
              <a:t>capacity increase about 10%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avg delivery time decrease about 10%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fbf3c6a6da_2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showMasterSp="0">
  <p:cSld name="Conte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25"/>
          <p:cNvCxnSpPr/>
          <p:nvPr/>
        </p:nvCxnSpPr>
        <p:spPr>
          <a:xfrm>
            <a:off x="716650" y="589177"/>
            <a:ext cx="8166150" cy="0"/>
          </a:xfrm>
          <a:prstGeom prst="straightConnector1">
            <a:avLst/>
          </a:prstGeom>
          <a:noFill/>
          <a:ln cap="flat" cmpd="sng" w="254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25"/>
          <p:cNvSpPr txBox="1"/>
          <p:nvPr/>
        </p:nvSpPr>
        <p:spPr>
          <a:xfrm>
            <a:off x="3883459" y="4723811"/>
            <a:ext cx="13833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opee-logo-en.png" id="128" name="Google Shape;128;p25"/>
          <p:cNvPicPr preferRelativeResize="0"/>
          <p:nvPr/>
        </p:nvPicPr>
        <p:blipFill rotWithShape="1">
          <a:blip r:embed="rId2">
            <a:alphaModFix/>
          </a:blip>
          <a:srcRect b="0" l="0" r="71130" t="0"/>
          <a:stretch/>
        </p:blipFill>
        <p:spPr>
          <a:xfrm>
            <a:off x="308308" y="247184"/>
            <a:ext cx="337881" cy="3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2061621" y="4811846"/>
            <a:ext cx="5014800" cy="33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579019" y="4833182"/>
            <a:ext cx="290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75" lIns="76975" spcFirstLastPara="1" rIns="76975" wrap="square" tIns="76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header only">
  <p:cSld name="Content pag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 b="23989" l="0" r="0" t="0"/>
          <a:stretch/>
        </p:blipFill>
        <p:spPr>
          <a:xfrm>
            <a:off x="148057" y="128897"/>
            <a:ext cx="318848" cy="343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6"/>
          <p:cNvCxnSpPr/>
          <p:nvPr/>
        </p:nvCxnSpPr>
        <p:spPr>
          <a:xfrm>
            <a:off x="1" y="555089"/>
            <a:ext cx="8858475" cy="0"/>
          </a:xfrm>
          <a:prstGeom prst="straightConnector1">
            <a:avLst/>
          </a:prstGeom>
          <a:noFill/>
          <a:ln cap="flat" cmpd="sng" w="381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6"/>
          <p:cNvSpPr/>
          <p:nvPr/>
        </p:nvSpPr>
        <p:spPr>
          <a:xfrm>
            <a:off x="8919892" y="515687"/>
            <a:ext cx="76275" cy="75600"/>
          </a:xfrm>
          <a:prstGeom prst="ellipse">
            <a:avLst/>
          </a:prstGeom>
          <a:solidFill>
            <a:srgbClr val="FF6600"/>
          </a:solidFill>
          <a:ln cap="flat" cmpd="sng" w="952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50" lIns="28925" spcFirstLastPara="1" rIns="28925" wrap="square" tIns="1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6"/>
          <p:cNvSpPr txBox="1"/>
          <p:nvPr>
            <p:ph type="title"/>
          </p:nvPr>
        </p:nvSpPr>
        <p:spPr>
          <a:xfrm>
            <a:off x="533180" y="89320"/>
            <a:ext cx="8077725" cy="422325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946731" y="4767262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75" lIns="38575" spcFirstLastPara="1" rIns="38575" wrap="square" tIns="19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533180" y="933253"/>
            <a:ext cx="8077725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6"/>
          <p:cNvSpPr txBox="1"/>
          <p:nvPr/>
        </p:nvSpPr>
        <p:spPr>
          <a:xfrm>
            <a:off x="1311830" y="4811314"/>
            <a:ext cx="6663600" cy="185625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67475" spcFirstLastPara="1" rIns="67475" wrap="square" tIns="410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Times New Roman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ctrTitle"/>
          </p:nvPr>
        </p:nvSpPr>
        <p:spPr>
          <a:xfrm>
            <a:off x="1143000" y="841772"/>
            <a:ext cx="6858000" cy="17907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1143000" y="2701528"/>
            <a:ext cx="6858000" cy="12417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p28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623888" y="1282304"/>
            <a:ext cx="7886700" cy="21395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623888" y="3442097"/>
            <a:ext cx="7886700" cy="11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629841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629841" y="1260872"/>
            <a:ext cx="3868425" cy="617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3" name="Google Shape;173;p32"/>
          <p:cNvSpPr txBox="1"/>
          <p:nvPr>
            <p:ph idx="2" type="body"/>
          </p:nvPr>
        </p:nvSpPr>
        <p:spPr>
          <a:xfrm>
            <a:off x="629841" y="1878806"/>
            <a:ext cx="3868425" cy="2763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idx="3" type="body"/>
          </p:nvPr>
        </p:nvSpPr>
        <p:spPr>
          <a:xfrm>
            <a:off x="4629150" y="1260872"/>
            <a:ext cx="3887325" cy="617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5" name="Google Shape;175;p32"/>
          <p:cNvSpPr txBox="1"/>
          <p:nvPr>
            <p:ph idx="4" type="body"/>
          </p:nvPr>
        </p:nvSpPr>
        <p:spPr>
          <a:xfrm>
            <a:off x="4629150" y="1878806"/>
            <a:ext cx="3887325" cy="2763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91" name="Google Shape;191;p35"/>
          <p:cNvSpPr txBox="1"/>
          <p:nvPr>
            <p:ph idx="2" type="body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2" name="Google Shape;192;p35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5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36"/>
          <p:cNvSpPr/>
          <p:nvPr>
            <p:ph idx="2" type="pic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36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6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37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 rot="5400000">
            <a:off x="5350050" y="1467469"/>
            <a:ext cx="4358925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 rot="5400000">
            <a:off x="1349550" y="-447056"/>
            <a:ext cx="4358925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  <a:defRPr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  <a:defRPr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hyperlink" Target="https://www.geeksforgeeks.org/how-to-check-if-a-given-point-lies-inside-a-polygon" TargetMode="External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jp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jp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jp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jp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jp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jpg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jpg"/><Relationship Id="rId4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jp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ctrTitle"/>
          </p:nvPr>
        </p:nvSpPr>
        <p:spPr>
          <a:xfrm>
            <a:off x="818101" y="1490630"/>
            <a:ext cx="7499925" cy="17907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</a:rPr>
              <a:t>Smart sorting</a:t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</a:rPr>
              <a:t>How to build the bridge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</a:rPr>
              <a:t>between a package and its last mile driver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3647798" y="3547744"/>
            <a:ext cx="1721475" cy="7341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Sharing Session</a:t>
            </a:r>
            <a:endParaRPr i="0" sz="2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9"/>
          <p:cNvSpPr/>
          <p:nvPr/>
        </p:nvSpPr>
        <p:spPr>
          <a:xfrm>
            <a:off x="5218166" y="3823639"/>
            <a:ext cx="441542" cy="34289"/>
          </a:xfrm>
          <a:prstGeom prst="rect">
            <a:avLst/>
          </a:prstGeom>
          <a:solidFill>
            <a:srgbClr val="0053D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9"/>
          <p:cNvSpPr/>
          <p:nvPr/>
        </p:nvSpPr>
        <p:spPr>
          <a:xfrm>
            <a:off x="3357309" y="3823639"/>
            <a:ext cx="441542" cy="34289"/>
          </a:xfrm>
          <a:prstGeom prst="rect">
            <a:avLst/>
          </a:prstGeom>
          <a:solidFill>
            <a:srgbClr val="0053D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文本&#10;&#10;中度可信度描述已自动生成" id="222" name="Google Shape;22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7309" y="800463"/>
            <a:ext cx="2421546" cy="54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/>
        </p:nvSpPr>
        <p:spPr>
          <a:xfrm>
            <a:off x="1116225" y="2194519"/>
            <a:ext cx="65514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Sort</a:t>
            </a: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by POI method 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--a simple and natural solution</a:t>
            </a:r>
            <a:endParaRPr b="1"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Define a hub / a zone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01867" y="1315402"/>
            <a:ext cx="3004147" cy="253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9764" y="1059066"/>
            <a:ext cx="2717382" cy="300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/>
        </p:nvSpPr>
        <p:spPr>
          <a:xfrm>
            <a:off x="534300" y="4155956"/>
            <a:ext cx="2539350" cy="3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Define t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area of each hub 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9"/>
          <p:cNvSpPr txBox="1"/>
          <p:nvPr/>
        </p:nvSpPr>
        <p:spPr>
          <a:xfrm>
            <a:off x="3349790" y="4155956"/>
            <a:ext cx="2717325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 Segment each driver's delivery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zone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5975" y="1059054"/>
            <a:ext cx="2717381" cy="230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How do we know which zone an address belongs to?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0"/>
          <p:cNvSpPr txBox="1"/>
          <p:nvPr/>
        </p:nvSpPr>
        <p:spPr>
          <a:xfrm>
            <a:off x="1328607" y="1324266"/>
            <a:ext cx="5122350" cy="339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Address -&gt; (x, y) -&gt;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Zone</a:t>
            </a: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-&gt; Driver</a:t>
            </a:r>
            <a:endParaRPr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1334925" y="2089331"/>
            <a:ext cx="6474150" cy="569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How to check if a given point lies inside or outside a polygon?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269" y="2699344"/>
            <a:ext cx="3050381" cy="207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How do we get the accurate coordinate of each address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1"/>
          <p:cNvSpPr txBox="1"/>
          <p:nvPr/>
        </p:nvSpPr>
        <p:spPr>
          <a:xfrm>
            <a:off x="821902" y="1434075"/>
            <a:ext cx="19485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user pin: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driver pin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google map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manual pin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497" y="1434075"/>
            <a:ext cx="2047799" cy="273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1687" y="1029945"/>
            <a:ext cx="1824618" cy="394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Centroid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 point method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1858238" y="3616463"/>
            <a:ext cx="634275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342900" lvl="0" marL="685800" marR="76200" rtl="0" algn="l">
              <a:lnSpc>
                <a:spcPct val="1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maybe unreliable because of the lack of  driver_pin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342900" lvl="0" marL="685800" marR="76200" rtl="0" algn="l">
              <a:lnSpc>
                <a:spcPct val="1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reliable</a:t>
            </a:r>
            <a:endParaRPr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52"/>
          <p:cNvSpPr/>
          <p:nvPr/>
        </p:nvSpPr>
        <p:spPr>
          <a:xfrm>
            <a:off x="3849041" y="1974964"/>
            <a:ext cx="231975" cy="203850"/>
          </a:xfrm>
          <a:prstGeom prst="triangle">
            <a:avLst>
              <a:gd fmla="val 50000" name="adj"/>
            </a:avLst>
          </a:prstGeom>
          <a:solidFill>
            <a:srgbClr val="000000">
              <a:alpha val="0"/>
            </a:srgbClr>
          </a:solidFill>
          <a:ln cap="flat" cmpd="sng" w="12700">
            <a:solidFill>
              <a:srgbClr val="576C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52"/>
          <p:cNvSpPr/>
          <p:nvPr/>
        </p:nvSpPr>
        <p:spPr>
          <a:xfrm>
            <a:off x="2302216" y="4095009"/>
            <a:ext cx="231975" cy="203850"/>
          </a:xfrm>
          <a:prstGeom prst="triangle">
            <a:avLst>
              <a:gd fmla="val 50000" name="adj"/>
            </a:avLst>
          </a:prstGeom>
          <a:solidFill>
            <a:srgbClr val="000000">
              <a:alpha val="0"/>
            </a:srgbClr>
          </a:solidFill>
          <a:ln cap="flat" cmpd="sng" w="12700">
            <a:solidFill>
              <a:srgbClr val="C04B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0" name="Google Shape;360;p52"/>
          <p:cNvGrpSpPr/>
          <p:nvPr/>
        </p:nvGrpSpPr>
        <p:grpSpPr>
          <a:xfrm>
            <a:off x="2069041" y="3673615"/>
            <a:ext cx="526367" cy="204802"/>
            <a:chOff x="2657027" y="5049420"/>
            <a:chExt cx="701822" cy="273070"/>
          </a:xfrm>
        </p:grpSpPr>
        <p:sp>
          <p:nvSpPr>
            <p:cNvPr id="361" name="Google Shape;361;p52"/>
            <p:cNvSpPr/>
            <p:nvPr/>
          </p:nvSpPr>
          <p:spPr>
            <a:xfrm>
              <a:off x="2657027" y="5050690"/>
              <a:ext cx="309300" cy="271800"/>
            </a:xfrm>
            <a:prstGeom prst="triangle">
              <a:avLst>
                <a:gd fmla="val 50000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3049549" y="5049420"/>
              <a:ext cx="309300" cy="271800"/>
            </a:xfrm>
            <a:prstGeom prst="triangle">
              <a:avLst>
                <a:gd fmla="val 50000" name="adj"/>
              </a:avLst>
            </a:prstGeom>
            <a:solidFill>
              <a:srgbClr val="000000">
                <a:alpha val="0"/>
              </a:srgbClr>
            </a:solidFill>
            <a:ln cap="flat" cmpd="sng" w="12700">
              <a:solidFill>
                <a:srgbClr val="576C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3" name="Google Shape;363;p52"/>
          <p:cNvSpPr txBox="1"/>
          <p:nvPr/>
        </p:nvSpPr>
        <p:spPr>
          <a:xfrm>
            <a:off x="1992769" y="1100381"/>
            <a:ext cx="5435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POI's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coordinate</a:t>
            </a:r>
            <a:r>
              <a:rPr b="1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caculated</a:t>
            </a:r>
            <a:r>
              <a:rPr b="1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Centroid Method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4" name="Google Shape;364;p52"/>
          <p:cNvGrpSpPr/>
          <p:nvPr/>
        </p:nvGrpSpPr>
        <p:grpSpPr>
          <a:xfrm>
            <a:off x="2780589" y="1580025"/>
            <a:ext cx="3822366" cy="2059781"/>
            <a:chOff x="7505" y="2190"/>
            <a:chExt cx="8400" cy="4325"/>
          </a:xfrm>
        </p:grpSpPr>
        <p:sp>
          <p:nvSpPr>
            <p:cNvPr id="365" name="Google Shape;365;p52"/>
            <p:cNvSpPr txBox="1"/>
            <p:nvPr/>
          </p:nvSpPr>
          <p:spPr>
            <a:xfrm>
              <a:off x="7505" y="4715"/>
              <a:ext cx="8400" cy="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 </a:t>
              </a:r>
              <a:r>
                <a:rPr i="0" lang="en" sz="1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Each      represents a driver_pin </a:t>
              </a:r>
              <a:endParaRPr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 Each      represents the centroid point </a:t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 Different colors indicate different POI</a:t>
              </a:r>
              <a:endParaRPr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 </a:t>
              </a:r>
              <a:endParaRPr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6" name="Google Shape;366;p52"/>
            <p:cNvGrpSpPr/>
            <p:nvPr/>
          </p:nvGrpSpPr>
          <p:grpSpPr>
            <a:xfrm>
              <a:off x="7773" y="2190"/>
              <a:ext cx="4949" cy="3493"/>
              <a:chOff x="1006" y="3335"/>
              <a:chExt cx="4949" cy="3493"/>
            </a:xfrm>
          </p:grpSpPr>
          <p:sp>
            <p:nvSpPr>
              <p:cNvPr id="367" name="Google Shape;367;p52"/>
              <p:cNvSpPr/>
              <p:nvPr/>
            </p:nvSpPr>
            <p:spPr>
              <a:xfrm>
                <a:off x="3575" y="5006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8" name="Google Shape;368;p52"/>
              <p:cNvSpPr/>
              <p:nvPr/>
            </p:nvSpPr>
            <p:spPr>
              <a:xfrm>
                <a:off x="3683" y="4139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9" name="Google Shape;369;p52"/>
              <p:cNvSpPr/>
              <p:nvPr/>
            </p:nvSpPr>
            <p:spPr>
              <a:xfrm>
                <a:off x="5084" y="3335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0" name="Google Shape;370;p52"/>
              <p:cNvSpPr/>
              <p:nvPr/>
            </p:nvSpPr>
            <p:spPr>
              <a:xfrm>
                <a:off x="4745" y="4612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1" name="Google Shape;371;p52"/>
              <p:cNvSpPr/>
              <p:nvPr/>
            </p:nvSpPr>
            <p:spPr>
              <a:xfrm>
                <a:off x="5015" y="4629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" name="Google Shape;372;p52"/>
              <p:cNvSpPr/>
              <p:nvPr/>
            </p:nvSpPr>
            <p:spPr>
              <a:xfrm>
                <a:off x="5255" y="4869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" name="Google Shape;373;p52"/>
              <p:cNvSpPr/>
              <p:nvPr/>
            </p:nvSpPr>
            <p:spPr>
              <a:xfrm>
                <a:off x="4535" y="5006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4" name="Google Shape;374;p52"/>
              <p:cNvSpPr/>
              <p:nvPr/>
            </p:nvSpPr>
            <p:spPr>
              <a:xfrm>
                <a:off x="4535" y="4217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5" name="Google Shape;375;p52"/>
              <p:cNvSpPr/>
              <p:nvPr/>
            </p:nvSpPr>
            <p:spPr>
              <a:xfrm>
                <a:off x="5455" y="5069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6" name="Google Shape;376;p52"/>
              <p:cNvSpPr/>
              <p:nvPr/>
            </p:nvSpPr>
            <p:spPr>
              <a:xfrm>
                <a:off x="1152" y="3600"/>
                <a:ext cx="300" cy="3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7" name="Google Shape;377;p52"/>
              <p:cNvSpPr/>
              <p:nvPr/>
            </p:nvSpPr>
            <p:spPr>
              <a:xfrm>
                <a:off x="2155" y="3819"/>
                <a:ext cx="300" cy="300"/>
              </a:xfrm>
              <a:prstGeom prst="ellipse">
                <a:avLst/>
              </a:prstGeom>
              <a:solidFill>
                <a:srgbClr val="ADBCC3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8" name="Google Shape;378;p52"/>
              <p:cNvSpPr/>
              <p:nvPr/>
            </p:nvSpPr>
            <p:spPr>
              <a:xfrm>
                <a:off x="3683" y="4629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9" name="Google Shape;379;p52"/>
              <p:cNvSpPr/>
              <p:nvPr/>
            </p:nvSpPr>
            <p:spPr>
              <a:xfrm>
                <a:off x="3203" y="4295"/>
                <a:ext cx="300" cy="300"/>
              </a:xfrm>
              <a:prstGeom prst="ellipse">
                <a:avLst/>
              </a:prstGeom>
              <a:solidFill>
                <a:srgbClr val="ADBCC3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0" name="Google Shape;380;p52"/>
              <p:cNvSpPr/>
              <p:nvPr/>
            </p:nvSpPr>
            <p:spPr>
              <a:xfrm>
                <a:off x="4075" y="4629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1" name="Google Shape;381;p52"/>
              <p:cNvSpPr/>
              <p:nvPr/>
            </p:nvSpPr>
            <p:spPr>
              <a:xfrm>
                <a:off x="1152" y="4139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2" name="Google Shape;382;p52"/>
              <p:cNvSpPr/>
              <p:nvPr/>
            </p:nvSpPr>
            <p:spPr>
              <a:xfrm>
                <a:off x="5655" y="5269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3" name="Google Shape;383;p52"/>
              <p:cNvSpPr/>
              <p:nvPr/>
            </p:nvSpPr>
            <p:spPr>
              <a:xfrm>
                <a:off x="2091" y="4380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4" name="Google Shape;384;p52"/>
              <p:cNvSpPr/>
              <p:nvPr/>
            </p:nvSpPr>
            <p:spPr>
              <a:xfrm>
                <a:off x="2664" y="5225"/>
                <a:ext cx="300" cy="300"/>
              </a:xfrm>
              <a:prstGeom prst="ellipse">
                <a:avLst/>
              </a:prstGeom>
              <a:solidFill>
                <a:srgbClr val="ADBCC3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5" name="Google Shape;385;p52"/>
              <p:cNvSpPr/>
              <p:nvPr/>
            </p:nvSpPr>
            <p:spPr>
              <a:xfrm>
                <a:off x="2664" y="4677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6" name="Google Shape;386;p52"/>
              <p:cNvSpPr/>
              <p:nvPr/>
            </p:nvSpPr>
            <p:spPr>
              <a:xfrm>
                <a:off x="3988" y="5349"/>
                <a:ext cx="300" cy="3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7" name="Google Shape;387;p52"/>
              <p:cNvSpPr/>
              <p:nvPr/>
            </p:nvSpPr>
            <p:spPr>
              <a:xfrm>
                <a:off x="2445" y="6040"/>
                <a:ext cx="300" cy="300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8" name="Google Shape;388;p52"/>
              <p:cNvSpPr/>
              <p:nvPr/>
            </p:nvSpPr>
            <p:spPr>
              <a:xfrm>
                <a:off x="1006" y="3540"/>
                <a:ext cx="600" cy="300"/>
              </a:xfrm>
              <a:prstGeom prst="triangle">
                <a:avLst>
                  <a:gd fmla="val 50000" name="adj"/>
                </a:avLst>
              </a:prstGeom>
              <a:solidFill>
                <a:srgbClr val="000000">
                  <a:alpha val="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9" name="Google Shape;389;p52"/>
              <p:cNvSpPr/>
              <p:nvPr/>
            </p:nvSpPr>
            <p:spPr>
              <a:xfrm>
                <a:off x="3931" y="4572"/>
                <a:ext cx="600" cy="300"/>
              </a:xfrm>
              <a:prstGeom prst="triangle">
                <a:avLst>
                  <a:gd fmla="val 50000" name="adj"/>
                </a:avLst>
              </a:prstGeom>
              <a:solidFill>
                <a:srgbClr val="000000">
                  <a:alpha val="0"/>
                </a:srgbClr>
              </a:solidFill>
              <a:ln cap="flat" cmpd="sng" w="12700">
                <a:solidFill>
                  <a:srgbClr val="C04B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0" name="Google Shape;390;p52"/>
              <p:cNvSpPr/>
              <p:nvPr/>
            </p:nvSpPr>
            <p:spPr>
              <a:xfrm>
                <a:off x="2469" y="6528"/>
                <a:ext cx="300" cy="300"/>
              </a:xfrm>
              <a:prstGeom prst="triangle">
                <a:avLst>
                  <a:gd fmla="val 50000" name="adj"/>
                </a:avLst>
              </a:prstGeom>
              <a:solidFill>
                <a:srgbClr val="000000">
                  <a:alpha val="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/>
        </p:nvSpPr>
        <p:spPr>
          <a:xfrm>
            <a:off x="479121" y="620038"/>
            <a:ext cx="817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A Probability problem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53"/>
          <p:cNvSpPr txBox="1"/>
          <p:nvPr/>
        </p:nvSpPr>
        <p:spPr>
          <a:xfrm>
            <a:off x="1433274" y="1357875"/>
            <a:ext cx="61200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Hypothesis: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Suppose driver pins have a bi-nominal distribution of (0.7, 0.3), Which means the accurate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probability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each driver pin is 0.7. And we also suppose that the errors have a normal distribution.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Problem: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pins do we need to make sure that the centroid point has at least a 95% accurate probability?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What if an address doesn’t have a coordinate?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319" y="3820256"/>
            <a:ext cx="3073031" cy="54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363" y="1839863"/>
            <a:ext cx="2850356" cy="49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2363" y="2478103"/>
            <a:ext cx="1978819" cy="4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9319" y="3087790"/>
            <a:ext cx="2082113" cy="38171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4"/>
          <p:cNvSpPr txBox="1"/>
          <p:nvPr/>
        </p:nvSpPr>
        <p:spPr>
          <a:xfrm>
            <a:off x="1826044" y="1839863"/>
            <a:ext cx="2918400" cy="26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BM25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algorithm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1.normally we set k1=2,b=0.75；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2.fi is the frequency of qi in d;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3.qfi is the frequency of qi in Query.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normally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qfi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=1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4.dl is the length of d, avgdl the average length of all sentences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Pros VS Cons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55"/>
          <p:cNvGraphicFramePr/>
          <p:nvPr/>
        </p:nvGraphicFramePr>
        <p:xfrm>
          <a:off x="714375" y="1435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{E207F5DD-813D-4597-AC46-22284395F278}</a:tableStyleId>
              </a:tblPr>
              <a:tblGrid>
                <a:gridCol w="3857625"/>
                <a:gridCol w="38576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Zones are 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drawn based on map, easily understand by operators and drivers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Map must be accurate 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powerful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Could easily be deployed and applied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Both user pin and driver pin are not so accurate and difficult to improve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the data accumulates, the accuracy rate grows naturally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Longitude and latitude always 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ift(It doesn’t matter if the zone is big, but does matter when the zone is small )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Hard to know what is right and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wrong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/>
          <p:nvPr/>
        </p:nvSpPr>
        <p:spPr>
          <a:xfrm>
            <a:off x="1116225" y="2194519"/>
            <a:ext cx="6551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Sort</a:t>
            </a: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by AOI method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-- based on standard structured address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What is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 AOI?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57"/>
          <p:cNvSpPr txBox="1"/>
          <p:nvPr/>
        </p:nvSpPr>
        <p:spPr>
          <a:xfrm>
            <a:off x="1002188" y="1235906"/>
            <a:ext cx="5682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POI—Point of Interest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</a:t>
            </a:r>
            <a:r>
              <a:rPr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address, place name, geo coordinates, place details, etc</a:t>
            </a: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i="0" lang="en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AOI—Area of Interest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geographically clustered area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contains several POIs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57"/>
          <p:cNvSpPr/>
          <p:nvPr/>
        </p:nvSpPr>
        <p:spPr>
          <a:xfrm>
            <a:off x="3017550" y="3248635"/>
            <a:ext cx="274500" cy="288675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57"/>
          <p:cNvSpPr/>
          <p:nvPr/>
        </p:nvSpPr>
        <p:spPr>
          <a:xfrm>
            <a:off x="3610200" y="3330938"/>
            <a:ext cx="274500" cy="288675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57"/>
          <p:cNvSpPr/>
          <p:nvPr/>
        </p:nvSpPr>
        <p:spPr>
          <a:xfrm>
            <a:off x="3243656" y="3595238"/>
            <a:ext cx="274500" cy="288675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57"/>
          <p:cNvSpPr/>
          <p:nvPr/>
        </p:nvSpPr>
        <p:spPr>
          <a:xfrm>
            <a:off x="2873194" y="2874686"/>
            <a:ext cx="1129725" cy="103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57"/>
          <p:cNvSpPr txBox="1"/>
          <p:nvPr/>
        </p:nvSpPr>
        <p:spPr>
          <a:xfrm>
            <a:off x="3114731" y="2887534"/>
            <a:ext cx="646650" cy="3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AOI—1  </a:t>
            </a:r>
            <a:endParaRPr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9" name="Google Shape;429;p57"/>
          <p:cNvGrpSpPr/>
          <p:nvPr/>
        </p:nvGrpSpPr>
        <p:grpSpPr>
          <a:xfrm>
            <a:off x="4202884" y="2850323"/>
            <a:ext cx="1129725" cy="1085316"/>
            <a:chOff x="6447650" y="3229350"/>
            <a:chExt cx="1506300" cy="1447088"/>
          </a:xfrm>
        </p:grpSpPr>
        <p:sp>
          <p:nvSpPr>
            <p:cNvPr id="430" name="Google Shape;430;p57"/>
            <p:cNvSpPr/>
            <p:nvPr/>
          </p:nvSpPr>
          <p:spPr>
            <a:xfrm>
              <a:off x="7233900" y="3980600"/>
              <a:ext cx="366000" cy="38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endParaRPr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57"/>
            <p:cNvSpPr/>
            <p:nvPr/>
          </p:nvSpPr>
          <p:spPr>
            <a:xfrm>
              <a:off x="6711325" y="3636350"/>
              <a:ext cx="366000" cy="38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2" name="Google Shape;432;p57"/>
            <p:cNvSpPr/>
            <p:nvPr/>
          </p:nvSpPr>
          <p:spPr>
            <a:xfrm>
              <a:off x="6447650" y="3294038"/>
              <a:ext cx="1506300" cy="1382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3" name="Google Shape;433;p57"/>
            <p:cNvSpPr txBox="1"/>
            <p:nvPr/>
          </p:nvSpPr>
          <p:spPr>
            <a:xfrm>
              <a:off x="6769688" y="3229350"/>
              <a:ext cx="86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AOI—2</a:t>
              </a:r>
              <a:endParaRPr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4" name="Google Shape;434;p57"/>
          <p:cNvSpPr txBox="1"/>
          <p:nvPr/>
        </p:nvSpPr>
        <p:spPr>
          <a:xfrm>
            <a:off x="945000" y="4326281"/>
            <a:ext cx="66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AOI is defined by the administrative hierarchy, for example, a rt or a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jalan</a:t>
            </a:r>
            <a:r>
              <a:rPr b="1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/>
        </p:nvSpPr>
        <p:spPr>
          <a:xfrm>
            <a:off x="344269" y="1624838"/>
            <a:ext cx="2981250" cy="1177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Self 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40"/>
          <p:cNvSpPr/>
          <p:nvPr/>
        </p:nvSpPr>
        <p:spPr>
          <a:xfrm>
            <a:off x="3163069" y="3287081"/>
            <a:ext cx="5772600" cy="1177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22225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Shiping Gong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Shopee Supply Chain Algo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225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Joined Shopee in 2021.04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225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related fields, Especially its application in supply chain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100" y="925686"/>
            <a:ext cx="3148553" cy="236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An Example of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 AOI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40" name="Google Shape;440;p58"/>
          <p:cNvGraphicFramePr/>
          <p:nvPr/>
        </p:nvGraphicFramePr>
        <p:xfrm>
          <a:off x="1078425" y="11530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{089F9A9B-C616-47A4-8F63-AA7EA1BBBDDB}</a:tableStyleId>
              </a:tblPr>
              <a:tblGrid>
                <a:gridCol w="848350"/>
                <a:gridCol w="3829775"/>
                <a:gridCol w="712700"/>
                <a:gridCol w="697025"/>
                <a:gridCol w="899250"/>
              </a:tblGrid>
              <a:tr h="28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POI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Address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RW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RT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AOI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Jalan Aselih No.9d, RT.10/RW.1, Cipedak, Jagakarsa  (dekat perumahan deviva residence)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RT.10/RW.1,Cipedak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 Viva Residence, Jalan Aselih, RT.10/RW.1, Cipedak, Jagakarsa (NO.A9)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RT.10/RW.1,Cipedak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Jalan aselih no.92F RT 10 RW 01 cipedak jagakarsa jaksel (Warung soto kudus)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RT.10/RW.1,Cipedak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Vila Lontar Asri No. 3, Jl. Aselih RT.11/RW.1, Cipedak, Jagakarsa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RT.1</a:t>
                      </a: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/RW.1,Cipedak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Villa Lontar Asri, Jalan Aselih, Cipedak, Jagakarsa, RT.11/RW.1 No 8, Jakarta Selatan  (no 8)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RT.11/RW.1,Cipedak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1" name="Google Shape;441;p58"/>
          <p:cNvGraphicFramePr/>
          <p:nvPr/>
        </p:nvGraphicFramePr>
        <p:xfrm>
          <a:off x="1078397" y="40692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{089F9A9B-C616-47A4-8F63-AA7EA1BBBDDB}</a:tableStyleId>
              </a:tblPr>
              <a:tblGrid>
                <a:gridCol w="848375"/>
                <a:gridCol w="1731375"/>
                <a:gridCol w="1152250"/>
                <a:gridCol w="946125"/>
                <a:gridCol w="435525"/>
                <a:gridCol w="413400"/>
                <a:gridCol w="658175"/>
                <a:gridCol w="801825"/>
              </a:tblGrid>
              <a:tr h="348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province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ity     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district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town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RW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jalan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jalan  No.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Jakarta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ota Jakarta </a:t>
                      </a: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elatan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agakarsa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Cipedak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selih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9d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Why might AOI be more accurate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7" name="Google Shape;447;p59"/>
          <p:cNvGrpSpPr/>
          <p:nvPr/>
        </p:nvGrpSpPr>
        <p:grpSpPr>
          <a:xfrm>
            <a:off x="377835" y="2319178"/>
            <a:ext cx="2034564" cy="1452053"/>
            <a:chOff x="481" y="1660"/>
            <a:chExt cx="6323" cy="4500"/>
          </a:xfrm>
        </p:grpSpPr>
        <p:sp>
          <p:nvSpPr>
            <p:cNvPr id="448" name="Google Shape;448;p59"/>
            <p:cNvSpPr/>
            <p:nvPr/>
          </p:nvSpPr>
          <p:spPr>
            <a:xfrm>
              <a:off x="2943" y="185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9"/>
            <p:cNvSpPr/>
            <p:nvPr/>
          </p:nvSpPr>
          <p:spPr>
            <a:xfrm>
              <a:off x="2063" y="2260"/>
              <a:ext cx="300" cy="300"/>
            </a:xfrm>
            <a:prstGeom prst="ellipse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9"/>
            <p:cNvSpPr/>
            <p:nvPr/>
          </p:nvSpPr>
          <p:spPr>
            <a:xfrm>
              <a:off x="1462" y="298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9"/>
            <p:cNvSpPr/>
            <p:nvPr/>
          </p:nvSpPr>
          <p:spPr>
            <a:xfrm>
              <a:off x="2543" y="274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9"/>
            <p:cNvSpPr/>
            <p:nvPr/>
          </p:nvSpPr>
          <p:spPr>
            <a:xfrm>
              <a:off x="3234" y="339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9"/>
            <p:cNvSpPr/>
            <p:nvPr/>
          </p:nvSpPr>
          <p:spPr>
            <a:xfrm>
              <a:off x="2711" y="226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9"/>
            <p:cNvSpPr/>
            <p:nvPr/>
          </p:nvSpPr>
          <p:spPr>
            <a:xfrm>
              <a:off x="1947" y="3643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9"/>
            <p:cNvSpPr/>
            <p:nvPr/>
          </p:nvSpPr>
          <p:spPr>
            <a:xfrm>
              <a:off x="4103" y="310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9"/>
            <p:cNvSpPr/>
            <p:nvPr/>
          </p:nvSpPr>
          <p:spPr>
            <a:xfrm>
              <a:off x="3383" y="358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9"/>
            <p:cNvSpPr/>
            <p:nvPr/>
          </p:nvSpPr>
          <p:spPr>
            <a:xfrm>
              <a:off x="3263" y="5517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9"/>
            <p:cNvSpPr/>
            <p:nvPr/>
          </p:nvSpPr>
          <p:spPr>
            <a:xfrm>
              <a:off x="3371" y="465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9"/>
            <p:cNvSpPr/>
            <p:nvPr/>
          </p:nvSpPr>
          <p:spPr>
            <a:xfrm>
              <a:off x="3374" y="4159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9"/>
            <p:cNvSpPr/>
            <p:nvPr/>
          </p:nvSpPr>
          <p:spPr>
            <a:xfrm>
              <a:off x="4433" y="5123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9"/>
            <p:cNvSpPr/>
            <p:nvPr/>
          </p:nvSpPr>
          <p:spPr>
            <a:xfrm>
              <a:off x="4703" y="514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9"/>
            <p:cNvSpPr/>
            <p:nvPr/>
          </p:nvSpPr>
          <p:spPr>
            <a:xfrm>
              <a:off x="4943" y="538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9"/>
            <p:cNvSpPr/>
            <p:nvPr/>
          </p:nvSpPr>
          <p:spPr>
            <a:xfrm>
              <a:off x="2063" y="185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9"/>
            <p:cNvSpPr/>
            <p:nvPr/>
          </p:nvSpPr>
          <p:spPr>
            <a:xfrm>
              <a:off x="1462" y="298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9"/>
            <p:cNvSpPr/>
            <p:nvPr/>
          </p:nvSpPr>
          <p:spPr>
            <a:xfrm>
              <a:off x="2543" y="274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9"/>
            <p:cNvSpPr/>
            <p:nvPr/>
          </p:nvSpPr>
          <p:spPr>
            <a:xfrm>
              <a:off x="5770" y="3872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9"/>
            <p:cNvSpPr/>
            <p:nvPr/>
          </p:nvSpPr>
          <p:spPr>
            <a:xfrm>
              <a:off x="4343" y="166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9"/>
            <p:cNvSpPr/>
            <p:nvPr/>
          </p:nvSpPr>
          <p:spPr>
            <a:xfrm>
              <a:off x="1560" y="2425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9"/>
            <p:cNvSpPr/>
            <p:nvPr/>
          </p:nvSpPr>
          <p:spPr>
            <a:xfrm>
              <a:off x="3383" y="358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9"/>
            <p:cNvSpPr/>
            <p:nvPr/>
          </p:nvSpPr>
          <p:spPr>
            <a:xfrm>
              <a:off x="5063" y="3100"/>
              <a:ext cx="300" cy="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9"/>
            <p:cNvSpPr/>
            <p:nvPr/>
          </p:nvSpPr>
          <p:spPr>
            <a:xfrm>
              <a:off x="6274" y="4334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9"/>
            <p:cNvSpPr/>
            <p:nvPr/>
          </p:nvSpPr>
          <p:spPr>
            <a:xfrm>
              <a:off x="4223" y="5517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4223" y="4728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4703" y="514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9"/>
            <p:cNvSpPr/>
            <p:nvPr/>
          </p:nvSpPr>
          <p:spPr>
            <a:xfrm>
              <a:off x="4943" y="538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9"/>
            <p:cNvSpPr/>
            <p:nvPr/>
          </p:nvSpPr>
          <p:spPr>
            <a:xfrm>
              <a:off x="5183" y="5620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9"/>
            <p:cNvSpPr/>
            <p:nvPr/>
          </p:nvSpPr>
          <p:spPr>
            <a:xfrm>
              <a:off x="1907" y="2951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2560" y="2740"/>
              <a:ext cx="300" cy="300"/>
            </a:xfrm>
            <a:prstGeom prst="ellipse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2352" y="310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9"/>
            <p:cNvSpPr/>
            <p:nvPr/>
          </p:nvSpPr>
          <p:spPr>
            <a:xfrm>
              <a:off x="5903" y="4660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9"/>
            <p:cNvSpPr/>
            <p:nvPr/>
          </p:nvSpPr>
          <p:spPr>
            <a:xfrm>
              <a:off x="5543" y="1982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9"/>
            <p:cNvSpPr/>
            <p:nvPr/>
          </p:nvSpPr>
          <p:spPr>
            <a:xfrm>
              <a:off x="2187" y="3844"/>
              <a:ext cx="300" cy="3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9"/>
            <p:cNvSpPr/>
            <p:nvPr/>
          </p:nvSpPr>
          <p:spPr>
            <a:xfrm>
              <a:off x="616" y="3580"/>
              <a:ext cx="300" cy="3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9"/>
            <p:cNvSpPr/>
            <p:nvPr/>
          </p:nvSpPr>
          <p:spPr>
            <a:xfrm>
              <a:off x="1843" y="4334"/>
              <a:ext cx="300" cy="3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9"/>
            <p:cNvSpPr/>
            <p:nvPr/>
          </p:nvSpPr>
          <p:spPr>
            <a:xfrm>
              <a:off x="3371" y="514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2891" y="4806"/>
              <a:ext cx="300" cy="3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9"/>
            <p:cNvSpPr/>
            <p:nvPr/>
          </p:nvSpPr>
          <p:spPr>
            <a:xfrm>
              <a:off x="3763" y="514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728" y="425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4943" y="538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9"/>
            <p:cNvSpPr/>
            <p:nvPr/>
          </p:nvSpPr>
          <p:spPr>
            <a:xfrm>
              <a:off x="5183" y="5620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9"/>
            <p:cNvSpPr/>
            <p:nvPr/>
          </p:nvSpPr>
          <p:spPr>
            <a:xfrm>
              <a:off x="5423" y="5860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9"/>
            <p:cNvSpPr/>
            <p:nvPr/>
          </p:nvSpPr>
          <p:spPr>
            <a:xfrm>
              <a:off x="1560" y="3390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9"/>
            <p:cNvSpPr/>
            <p:nvPr/>
          </p:nvSpPr>
          <p:spPr>
            <a:xfrm>
              <a:off x="2725" y="3671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9"/>
            <p:cNvSpPr/>
            <p:nvPr/>
          </p:nvSpPr>
          <p:spPr>
            <a:xfrm>
              <a:off x="3623" y="1845"/>
              <a:ext cx="300" cy="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9"/>
            <p:cNvSpPr/>
            <p:nvPr/>
          </p:nvSpPr>
          <p:spPr>
            <a:xfrm>
              <a:off x="3536" y="3100"/>
              <a:ext cx="300" cy="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9"/>
            <p:cNvSpPr/>
            <p:nvPr/>
          </p:nvSpPr>
          <p:spPr>
            <a:xfrm>
              <a:off x="4103" y="2743"/>
              <a:ext cx="300" cy="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9"/>
            <p:cNvSpPr/>
            <p:nvPr/>
          </p:nvSpPr>
          <p:spPr>
            <a:xfrm>
              <a:off x="4426" y="3100"/>
              <a:ext cx="300" cy="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9"/>
            <p:cNvSpPr/>
            <p:nvPr/>
          </p:nvSpPr>
          <p:spPr>
            <a:xfrm>
              <a:off x="4802" y="2119"/>
              <a:ext cx="300" cy="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9"/>
            <p:cNvSpPr/>
            <p:nvPr/>
          </p:nvSpPr>
          <p:spPr>
            <a:xfrm>
              <a:off x="4646" y="3450"/>
              <a:ext cx="300" cy="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1779" y="4891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2352" y="5736"/>
              <a:ext cx="300" cy="3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9"/>
            <p:cNvSpPr/>
            <p:nvPr/>
          </p:nvSpPr>
          <p:spPr>
            <a:xfrm>
              <a:off x="2352" y="5188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9"/>
            <p:cNvSpPr/>
            <p:nvPr/>
          </p:nvSpPr>
          <p:spPr>
            <a:xfrm>
              <a:off x="5183" y="5620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9"/>
            <p:cNvSpPr/>
            <p:nvPr/>
          </p:nvSpPr>
          <p:spPr>
            <a:xfrm>
              <a:off x="5423" y="5860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9"/>
            <p:cNvSpPr/>
            <p:nvPr/>
          </p:nvSpPr>
          <p:spPr>
            <a:xfrm>
              <a:off x="3676" y="5860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9"/>
            <p:cNvSpPr/>
            <p:nvPr/>
          </p:nvSpPr>
          <p:spPr>
            <a:xfrm>
              <a:off x="3739" y="3580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9"/>
            <p:cNvSpPr/>
            <p:nvPr/>
          </p:nvSpPr>
          <p:spPr>
            <a:xfrm>
              <a:off x="3213" y="2884"/>
              <a:ext cx="300" cy="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9"/>
            <p:cNvSpPr/>
            <p:nvPr/>
          </p:nvSpPr>
          <p:spPr>
            <a:xfrm>
              <a:off x="4682" y="4521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9"/>
            <p:cNvSpPr/>
            <p:nvPr/>
          </p:nvSpPr>
          <p:spPr>
            <a:xfrm>
              <a:off x="5183" y="5331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9"/>
            <p:cNvSpPr/>
            <p:nvPr/>
          </p:nvSpPr>
          <p:spPr>
            <a:xfrm>
              <a:off x="5903" y="5401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9"/>
            <p:cNvSpPr/>
            <p:nvPr/>
          </p:nvSpPr>
          <p:spPr>
            <a:xfrm>
              <a:off x="6122" y="5620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9"/>
            <p:cNvSpPr/>
            <p:nvPr/>
          </p:nvSpPr>
          <p:spPr>
            <a:xfrm>
              <a:off x="2943" y="2535"/>
              <a:ext cx="300" cy="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9"/>
            <p:cNvSpPr/>
            <p:nvPr/>
          </p:nvSpPr>
          <p:spPr>
            <a:xfrm>
              <a:off x="6274" y="5025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9"/>
            <p:cNvSpPr/>
            <p:nvPr/>
          </p:nvSpPr>
          <p:spPr>
            <a:xfrm>
              <a:off x="6504" y="5736"/>
              <a:ext cx="300" cy="3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9"/>
            <p:cNvSpPr/>
            <p:nvPr/>
          </p:nvSpPr>
          <p:spPr>
            <a:xfrm>
              <a:off x="1341" y="4159"/>
              <a:ext cx="300" cy="300"/>
            </a:xfrm>
            <a:prstGeom prst="ellipse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481" y="3412"/>
              <a:ext cx="600" cy="300"/>
            </a:xfrm>
            <a:prstGeom prst="triangle">
              <a:avLst>
                <a:gd fmla="val 50000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9"/>
            <p:cNvSpPr/>
            <p:nvPr/>
          </p:nvSpPr>
          <p:spPr>
            <a:xfrm>
              <a:off x="2741" y="4706"/>
              <a:ext cx="600" cy="300"/>
            </a:xfrm>
            <a:prstGeom prst="triangle">
              <a:avLst>
                <a:gd fmla="val 50000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91A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3617" y="5058"/>
              <a:ext cx="600" cy="300"/>
            </a:xfrm>
            <a:prstGeom prst="triangle">
              <a:avLst>
                <a:gd fmla="val 50000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E17B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5824" y="5331"/>
              <a:ext cx="600" cy="300"/>
            </a:xfrm>
            <a:prstGeom prst="triangle">
              <a:avLst>
                <a:gd fmla="val 50000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0C5A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3896" y="2780"/>
              <a:ext cx="600" cy="300"/>
            </a:xfrm>
            <a:prstGeom prst="triangle">
              <a:avLst>
                <a:gd fmla="val 50000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EF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2393" y="2680"/>
              <a:ext cx="600" cy="300"/>
            </a:xfrm>
            <a:prstGeom prst="triangle">
              <a:avLst>
                <a:gd fmla="val 50000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703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2793" y="2572"/>
              <a:ext cx="600" cy="300"/>
            </a:xfrm>
            <a:prstGeom prst="triangle">
              <a:avLst>
                <a:gd fmla="val 50000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576C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3" name="Google Shape;523;p59"/>
            <p:cNvCxnSpPr/>
            <p:nvPr/>
          </p:nvCxnSpPr>
          <p:spPr>
            <a:xfrm flipH="1">
              <a:off x="2082" y="2104"/>
              <a:ext cx="4200" cy="39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524" name="Google Shape;524;p59"/>
          <p:cNvSpPr txBox="1"/>
          <p:nvPr/>
        </p:nvSpPr>
        <p:spPr>
          <a:xfrm>
            <a:off x="811913" y="1737349"/>
            <a:ext cx="1166400" cy="3116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 1— 32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59"/>
          <p:cNvSpPr txBox="1"/>
          <p:nvPr/>
        </p:nvSpPr>
        <p:spPr>
          <a:xfrm>
            <a:off x="1366151" y="3547373"/>
            <a:ext cx="1046250" cy="3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 2—26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59"/>
          <p:cNvSpPr/>
          <p:nvPr/>
        </p:nvSpPr>
        <p:spPr>
          <a:xfrm flipH="1" rot="10800000">
            <a:off x="2856306" y="2791775"/>
            <a:ext cx="85500" cy="1077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59"/>
          <p:cNvSpPr/>
          <p:nvPr/>
        </p:nvSpPr>
        <p:spPr>
          <a:xfrm>
            <a:off x="2849006" y="2459394"/>
            <a:ext cx="85500" cy="107700"/>
          </a:xfrm>
          <a:prstGeom prst="ellipse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28" name="Google Shape;528;p59"/>
          <p:cNvGraphicFramePr/>
          <p:nvPr/>
        </p:nvGraphicFramePr>
        <p:xfrm>
          <a:off x="3097038" y="15704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{089F9A9B-C616-47A4-8F63-AA7EA1BBBDDB}</a:tableStyleId>
              </a:tblPr>
              <a:tblGrid>
                <a:gridCol w="321200"/>
                <a:gridCol w="573175"/>
                <a:gridCol w="518400"/>
                <a:gridCol w="509250"/>
                <a:gridCol w="506625"/>
                <a:gridCol w="508625"/>
              </a:tblGrid>
              <a:tr h="4292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House no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driver_pin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Zone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aoi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zone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NO23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100" u="none" cap="none" strike="noStrike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NO25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100" u="none" cap="none" strike="noStrike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41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NO11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100" u="none" cap="none" strike="noStrike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NO19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100" u="none" cap="none" strike="noStrike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NO5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100" u="none" cap="none" strike="noStrike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NO12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100" u="none" cap="none" strike="noStrike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NO7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100" u="none" cap="none" strike="noStrike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100" u="none" cap="none" strike="noStrike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9" name="Google Shape;529;p59"/>
          <p:cNvSpPr/>
          <p:nvPr/>
        </p:nvSpPr>
        <p:spPr>
          <a:xfrm>
            <a:off x="2858506" y="2138927"/>
            <a:ext cx="85500" cy="107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59"/>
          <p:cNvSpPr/>
          <p:nvPr/>
        </p:nvSpPr>
        <p:spPr>
          <a:xfrm>
            <a:off x="2849006" y="3073242"/>
            <a:ext cx="85500" cy="1077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59"/>
          <p:cNvSpPr/>
          <p:nvPr/>
        </p:nvSpPr>
        <p:spPr>
          <a:xfrm>
            <a:off x="2852901" y="3360991"/>
            <a:ext cx="85500" cy="1077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59"/>
          <p:cNvSpPr/>
          <p:nvPr/>
        </p:nvSpPr>
        <p:spPr>
          <a:xfrm>
            <a:off x="2856797" y="3698082"/>
            <a:ext cx="85500" cy="107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59"/>
          <p:cNvSpPr/>
          <p:nvPr/>
        </p:nvSpPr>
        <p:spPr>
          <a:xfrm>
            <a:off x="2858355" y="4005970"/>
            <a:ext cx="85500" cy="1077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59"/>
          <p:cNvSpPr/>
          <p:nvPr/>
        </p:nvSpPr>
        <p:spPr>
          <a:xfrm>
            <a:off x="4576019" y="2152682"/>
            <a:ext cx="311100" cy="195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F8F8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59"/>
          <p:cNvSpPr/>
          <p:nvPr/>
        </p:nvSpPr>
        <p:spPr>
          <a:xfrm>
            <a:off x="5193106" y="2233632"/>
            <a:ext cx="754800" cy="189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CB5F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59"/>
          <p:cNvSpPr/>
          <p:nvPr/>
        </p:nvSpPr>
        <p:spPr>
          <a:xfrm>
            <a:off x="3513075" y="2724802"/>
            <a:ext cx="2434800" cy="8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4683637" y="1271175"/>
            <a:ext cx="310950" cy="21937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POI</a:t>
            </a:r>
            <a:endParaRPr b="1" i="0" sz="11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5275933" y="1270950"/>
            <a:ext cx="310950" cy="21937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100" u="none" cap="none" strike="noStrike">
                <a:solidFill>
                  <a:srgbClr val="0C5ADB"/>
                </a:solidFill>
                <a:latin typeface="Roboto"/>
                <a:ea typeface="Roboto"/>
                <a:cs typeface="Roboto"/>
                <a:sym typeface="Roboto"/>
              </a:rPr>
              <a:t>AOI</a:t>
            </a:r>
            <a:endParaRPr b="1" i="0" sz="1100" u="none" cap="none" strike="noStrike">
              <a:solidFill>
                <a:srgbClr val="0C5A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786" y="1445"/>
            <a:ext cx="3600" cy="1575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9150" y="1737356"/>
            <a:ext cx="2327943" cy="230368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9"/>
          <p:cNvSpPr/>
          <p:nvPr/>
        </p:nvSpPr>
        <p:spPr>
          <a:xfrm>
            <a:off x="663863" y="1155525"/>
            <a:ext cx="1314450" cy="30015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9"/>
          <p:cNvSpPr/>
          <p:nvPr/>
        </p:nvSpPr>
        <p:spPr>
          <a:xfrm>
            <a:off x="6800381" y="1155528"/>
            <a:ext cx="1488375" cy="30015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AOI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0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Learning curve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8" name="Google Shape;548;p6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080" y="1042387"/>
            <a:ext cx="5810344" cy="35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How to build standard structured address database? 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4" name="Google Shape;554;p61"/>
          <p:cNvGrpSpPr/>
          <p:nvPr/>
        </p:nvGrpSpPr>
        <p:grpSpPr>
          <a:xfrm>
            <a:off x="239569" y="1210015"/>
            <a:ext cx="2143788" cy="3021119"/>
            <a:chOff x="0" y="1189989"/>
            <a:chExt cx="2214600" cy="3217636"/>
          </a:xfrm>
        </p:grpSpPr>
        <p:sp>
          <p:nvSpPr>
            <p:cNvPr id="555" name="Google Shape;555;p61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Extract</a:t>
              </a:r>
              <a:endPara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" name="Google Shape;556;p61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regexp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Bilstm - crf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(compared with simple crf or bert)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7" name="Google Shape;557;p61"/>
          <p:cNvGrpSpPr/>
          <p:nvPr/>
        </p:nvGrpSpPr>
        <p:grpSpPr>
          <a:xfrm>
            <a:off x="2019113" y="1209814"/>
            <a:ext cx="1998004" cy="3021320"/>
            <a:chOff x="1838325" y="1189775"/>
            <a:chExt cx="2064000" cy="3217850"/>
          </a:xfrm>
        </p:grpSpPr>
        <p:sp>
          <p:nvSpPr>
            <p:cNvPr id="558" name="Google Shape;558;p61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Standardize</a:t>
              </a:r>
              <a:endPara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9" name="Google Shape;559;p61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Levenshtein distance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combined with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geographical distance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0" name="Google Shape;560;p61"/>
          <p:cNvGrpSpPr/>
          <p:nvPr/>
        </p:nvGrpSpPr>
        <p:grpSpPr>
          <a:xfrm>
            <a:off x="3643870" y="1209814"/>
            <a:ext cx="1998004" cy="3021320"/>
            <a:chOff x="3516750" y="1189775"/>
            <a:chExt cx="2064000" cy="3217850"/>
          </a:xfrm>
        </p:grpSpPr>
        <p:sp>
          <p:nvSpPr>
            <p:cNvPr id="561" name="Google Shape;561;p61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Complete</a:t>
              </a:r>
              <a:endPara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Constraint</a:t>
              </a:r>
              <a:endPara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Consistency</a:t>
              </a:r>
              <a:endPara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2" name="Google Shape;562;p61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Complete based on low </a:t>
              </a: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address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level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Jalan XXX No.1 should not be too far away from Jalan XXX No.2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The same Jalan belongs to the same subdistrict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3" name="Google Shape;563;p61"/>
          <p:cNvGrpSpPr/>
          <p:nvPr/>
        </p:nvGrpSpPr>
        <p:grpSpPr>
          <a:xfrm>
            <a:off x="6893797" y="1209814"/>
            <a:ext cx="1998004" cy="3021320"/>
            <a:chOff x="6874025" y="1189775"/>
            <a:chExt cx="2064000" cy="3217850"/>
          </a:xfrm>
        </p:grpSpPr>
        <p:sp>
          <p:nvSpPr>
            <p:cNvPr id="564" name="Google Shape;564;p61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Knowledge Graph</a:t>
              </a:r>
              <a:endPara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5" name="Google Shape;565;p61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Jalan XXX N0.1 has several meanings.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AutoNum type="arabicPeriod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A building’s street number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AutoNum type="arabicPeriod"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building’s name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AutoNum type="arabicPeriod"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Several sompanies located in the building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6" name="Google Shape;566;p61"/>
          <p:cNvGrpSpPr/>
          <p:nvPr/>
        </p:nvGrpSpPr>
        <p:grpSpPr>
          <a:xfrm>
            <a:off x="5268798" y="1209814"/>
            <a:ext cx="1998004" cy="3021320"/>
            <a:chOff x="5195350" y="1189775"/>
            <a:chExt cx="2064000" cy="3217850"/>
          </a:xfrm>
        </p:grpSpPr>
        <p:sp>
          <p:nvSpPr>
            <p:cNvPr id="567" name="Google Shape;567;p61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Building </a:t>
              </a: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Address Database</a:t>
              </a:r>
              <a:endPara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8" name="Google Shape;568;p61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Not only the addresses that being  standardized and ex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ist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but also </a:t>
              </a: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addresses that don’t exist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Jalan XXX No.2 is not existed, it could be caculated by Jalan XXX No.1 and Jalan XXX No.3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Tech design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4" name="Google Shape;5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181" y="966313"/>
            <a:ext cx="5715000" cy="375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Chanllenges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63"/>
          <p:cNvSpPr txBox="1"/>
          <p:nvPr/>
        </p:nvSpPr>
        <p:spPr>
          <a:xfrm>
            <a:off x="479119" y="1609219"/>
            <a:ext cx="7323525" cy="17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sp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multi-lingual, especially non-English based language.  อักษรไทย(Thai alphabet)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wrong spelling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wrong detail address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no standard Administrative division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4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Pros and Cons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86" name="Google Shape;586;p64"/>
          <p:cNvGraphicFramePr/>
          <p:nvPr/>
        </p:nvGraphicFramePr>
        <p:xfrm>
          <a:off x="714375" y="15458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{E207F5DD-813D-4597-AC46-22284395F278}</a:tableStyleId>
              </a:tblPr>
              <a:tblGrid>
                <a:gridCol w="3857625"/>
                <a:gridCol w="38576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stable and more accurate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extra work needed to build a stand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ard structured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address database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generalize ablility (eg. apply in other logistic companies)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mistakenly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extract 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be 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corrected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POI data(driver pin) accumulates, the advantage decreases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5"/>
          <p:cNvSpPr txBox="1"/>
          <p:nvPr/>
        </p:nvSpPr>
        <p:spPr>
          <a:xfrm>
            <a:off x="1116225" y="2194519"/>
            <a:ext cx="6551325" cy="6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T</a:t>
            </a: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heory discussion</a:t>
            </a:r>
            <a:endParaRPr b="1"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6" name="Google Shape;596;p66"/>
          <p:cNvGraphicFramePr/>
          <p:nvPr/>
        </p:nvGraphicFramePr>
        <p:xfrm>
          <a:off x="730547" y="1131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{E2A123C3-9C86-4BD2-9DA9-784F4FDC0DA4}</a:tableStyleId>
              </a:tblPr>
              <a:tblGrid>
                <a:gridCol w="4037125"/>
                <a:gridCol w="1534100"/>
                <a:gridCol w="1801175"/>
              </a:tblGrid>
              <a:tr h="93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POI method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AOI method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 to define a zone?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 to define the relationship between a zone and an address?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 to define the accuracy? How to improve the method?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6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 does the method deal with a new address? How is its generalization ability?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300" marB="14300" marR="21425" marL="2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7" name="Google Shape;597;p66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Frame of d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iscussion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7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Q1: 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How to define a zone?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67"/>
          <p:cNvSpPr txBox="1"/>
          <p:nvPr/>
        </p:nvSpPr>
        <p:spPr>
          <a:xfrm>
            <a:off x="4636781" y="4339031"/>
            <a:ext cx="3118275" cy="557325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Pros: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less accuracy of map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needed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or even no map needed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67"/>
          <p:cNvSpPr/>
          <p:nvPr/>
        </p:nvSpPr>
        <p:spPr>
          <a:xfrm>
            <a:off x="1584729" y="1110442"/>
            <a:ext cx="1432800" cy="218025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POI 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67"/>
          <p:cNvSpPr/>
          <p:nvPr/>
        </p:nvSpPr>
        <p:spPr>
          <a:xfrm>
            <a:off x="5064170" y="1099444"/>
            <a:ext cx="1432800" cy="218025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AOI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6" name="Google Shape;60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50" y="1444637"/>
            <a:ext cx="2966315" cy="180329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7"/>
          <p:cNvSpPr/>
          <p:nvPr/>
        </p:nvSpPr>
        <p:spPr>
          <a:xfrm>
            <a:off x="1259727" y="1927597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7"/>
          <p:cNvSpPr/>
          <p:nvPr/>
        </p:nvSpPr>
        <p:spPr>
          <a:xfrm>
            <a:off x="3314437" y="1927597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7"/>
          <p:cNvSpPr/>
          <p:nvPr/>
        </p:nvSpPr>
        <p:spPr>
          <a:xfrm>
            <a:off x="3223542" y="3004251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7"/>
          <p:cNvSpPr/>
          <p:nvPr/>
        </p:nvSpPr>
        <p:spPr>
          <a:xfrm>
            <a:off x="1587231" y="3004251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7"/>
          <p:cNvSpPr/>
          <p:nvPr/>
        </p:nvSpPr>
        <p:spPr>
          <a:xfrm>
            <a:off x="1964280" y="2797958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7"/>
          <p:cNvSpPr/>
          <p:nvPr/>
        </p:nvSpPr>
        <p:spPr>
          <a:xfrm>
            <a:off x="1933620" y="3004251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7"/>
          <p:cNvSpPr/>
          <p:nvPr/>
        </p:nvSpPr>
        <p:spPr>
          <a:xfrm>
            <a:off x="3124717" y="1927597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7"/>
          <p:cNvSpPr/>
          <p:nvPr/>
        </p:nvSpPr>
        <p:spPr>
          <a:xfrm>
            <a:off x="2572030" y="1612047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7"/>
          <p:cNvSpPr/>
          <p:nvPr/>
        </p:nvSpPr>
        <p:spPr>
          <a:xfrm>
            <a:off x="1642520" y="1862507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7"/>
          <p:cNvSpPr/>
          <p:nvPr/>
        </p:nvSpPr>
        <p:spPr>
          <a:xfrm>
            <a:off x="3314437" y="2148455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7"/>
          <p:cNvSpPr/>
          <p:nvPr/>
        </p:nvSpPr>
        <p:spPr>
          <a:xfrm>
            <a:off x="2454380" y="1764488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7"/>
          <p:cNvSpPr/>
          <p:nvPr/>
        </p:nvSpPr>
        <p:spPr>
          <a:xfrm>
            <a:off x="2572030" y="1764488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7"/>
          <p:cNvSpPr/>
          <p:nvPr/>
        </p:nvSpPr>
        <p:spPr>
          <a:xfrm>
            <a:off x="2696324" y="1684282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7"/>
          <p:cNvSpPr/>
          <p:nvPr/>
        </p:nvSpPr>
        <p:spPr>
          <a:xfrm>
            <a:off x="2696324" y="1892031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7"/>
          <p:cNvSpPr/>
          <p:nvPr/>
        </p:nvSpPr>
        <p:spPr>
          <a:xfrm>
            <a:off x="2853157" y="1927597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7"/>
          <p:cNvSpPr/>
          <p:nvPr/>
        </p:nvSpPr>
        <p:spPr>
          <a:xfrm>
            <a:off x="1673179" y="1927597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7"/>
          <p:cNvSpPr/>
          <p:nvPr/>
        </p:nvSpPr>
        <p:spPr>
          <a:xfrm>
            <a:off x="3254202" y="2301860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7"/>
          <p:cNvSpPr/>
          <p:nvPr/>
        </p:nvSpPr>
        <p:spPr>
          <a:xfrm>
            <a:off x="3314437" y="2587513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7"/>
          <p:cNvSpPr/>
          <p:nvPr/>
        </p:nvSpPr>
        <p:spPr>
          <a:xfrm>
            <a:off x="2883816" y="1957121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7"/>
          <p:cNvSpPr/>
          <p:nvPr/>
        </p:nvSpPr>
        <p:spPr>
          <a:xfrm>
            <a:off x="3099127" y="1957121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7"/>
          <p:cNvSpPr/>
          <p:nvPr/>
        </p:nvSpPr>
        <p:spPr>
          <a:xfrm>
            <a:off x="2696324" y="3033774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7"/>
          <p:cNvSpPr/>
          <p:nvPr/>
        </p:nvSpPr>
        <p:spPr>
          <a:xfrm>
            <a:off x="1491778" y="2526812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7"/>
          <p:cNvSpPr/>
          <p:nvPr/>
        </p:nvSpPr>
        <p:spPr>
          <a:xfrm>
            <a:off x="2223556" y="1927597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7"/>
          <p:cNvSpPr/>
          <p:nvPr/>
        </p:nvSpPr>
        <p:spPr>
          <a:xfrm>
            <a:off x="2348932" y="1862507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7"/>
          <p:cNvSpPr/>
          <p:nvPr/>
        </p:nvSpPr>
        <p:spPr>
          <a:xfrm>
            <a:off x="3254202" y="2863068"/>
            <a:ext cx="30600" cy="29475"/>
          </a:xfrm>
          <a:prstGeom prst="ellipse">
            <a:avLst/>
          </a:prstGeom>
          <a:solidFill>
            <a:srgbClr val="FF3A12"/>
          </a:solidFill>
          <a:ln cap="flat" cmpd="sng" w="9525">
            <a:solidFill>
              <a:srgbClr val="E93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087" y="1447225"/>
            <a:ext cx="2966345" cy="1803293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7"/>
          <p:cNvSpPr/>
          <p:nvPr/>
        </p:nvSpPr>
        <p:spPr>
          <a:xfrm>
            <a:off x="6708409" y="1989696"/>
            <a:ext cx="30661" cy="361689"/>
          </a:xfrm>
          <a:custGeom>
            <a:rect b="b" l="l" r="r" t="t"/>
            <a:pathLst>
              <a:path extrusionOk="0" h="18375" w="1857">
                <a:moveTo>
                  <a:pt x="0" y="0"/>
                </a:moveTo>
                <a:cubicBezTo>
                  <a:pt x="0" y="6138"/>
                  <a:pt x="3144" y="12551"/>
                  <a:pt x="1205" y="18375"/>
                </a:cubicBezTo>
              </a:path>
            </a:pathLst>
          </a:custGeom>
          <a:noFill/>
          <a:ln cap="flat" cmpd="sng" w="9525">
            <a:solidFill>
              <a:srgbClr val="E93B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4" name="Google Shape;634;p67"/>
          <p:cNvSpPr/>
          <p:nvPr/>
        </p:nvSpPr>
        <p:spPr>
          <a:xfrm>
            <a:off x="6733040" y="1942261"/>
            <a:ext cx="221640" cy="389155"/>
          </a:xfrm>
          <a:custGeom>
            <a:rect b="b" l="l" r="r" t="t"/>
            <a:pathLst>
              <a:path extrusionOk="0" h="21071" w="10543">
                <a:moveTo>
                  <a:pt x="0" y="20483"/>
                </a:moveTo>
                <a:cubicBezTo>
                  <a:pt x="2008" y="20483"/>
                  <a:pt x="4457" y="21738"/>
                  <a:pt x="6025" y="20483"/>
                </a:cubicBezTo>
                <a:cubicBezTo>
                  <a:pt x="8166" y="18770"/>
                  <a:pt x="8887" y="15658"/>
                  <a:pt x="9338" y="12953"/>
                </a:cubicBezTo>
                <a:cubicBezTo>
                  <a:pt x="10051" y="8676"/>
                  <a:pt x="6429" y="1371"/>
                  <a:pt x="10543" y="0"/>
                </a:cubicBezTo>
              </a:path>
            </a:pathLst>
          </a:custGeom>
          <a:noFill/>
          <a:ln cap="flat" cmpd="sng" w="9525">
            <a:solidFill>
              <a:srgbClr val="E93B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5" name="Google Shape;635;p67"/>
          <p:cNvSpPr/>
          <p:nvPr/>
        </p:nvSpPr>
        <p:spPr>
          <a:xfrm>
            <a:off x="6502603" y="2356888"/>
            <a:ext cx="445803" cy="462194"/>
          </a:xfrm>
          <a:custGeom>
            <a:rect b="b" l="l" r="r" t="t"/>
            <a:pathLst>
              <a:path extrusionOk="0" h="23481" w="21811">
                <a:moveTo>
                  <a:pt x="129" y="3936"/>
                </a:moveTo>
                <a:cubicBezTo>
                  <a:pt x="129" y="9981"/>
                  <a:pt x="-977" y="17931"/>
                  <a:pt x="3743" y="21708"/>
                </a:cubicBezTo>
                <a:cubicBezTo>
                  <a:pt x="7614" y="24805"/>
                  <a:pt x="14999" y="23406"/>
                  <a:pt x="18504" y="19901"/>
                </a:cubicBezTo>
                <a:cubicBezTo>
                  <a:pt x="22908" y="15497"/>
                  <a:pt x="23083" y="4681"/>
                  <a:pt x="17901" y="1225"/>
                </a:cubicBezTo>
                <a:cubicBezTo>
                  <a:pt x="12902" y="-2109"/>
                  <a:pt x="5829" y="2337"/>
                  <a:pt x="129" y="4237"/>
                </a:cubicBezTo>
              </a:path>
            </a:pathLst>
          </a:custGeom>
          <a:noFill/>
          <a:ln cap="flat" cmpd="sng" w="9525">
            <a:solidFill>
              <a:srgbClr val="E93B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6" name="Google Shape;636;p67"/>
          <p:cNvSpPr/>
          <p:nvPr/>
        </p:nvSpPr>
        <p:spPr>
          <a:xfrm>
            <a:off x="6566236" y="2797714"/>
            <a:ext cx="316258" cy="247129"/>
          </a:xfrm>
          <a:custGeom>
            <a:rect b="b" l="l" r="r" t="t"/>
            <a:pathLst>
              <a:path extrusionOk="0" h="12555" w="15473">
                <a:moveTo>
                  <a:pt x="630" y="2023"/>
                </a:moveTo>
                <a:cubicBezTo>
                  <a:pt x="630" y="4634"/>
                  <a:pt x="-714" y="7617"/>
                  <a:pt x="630" y="9855"/>
                </a:cubicBezTo>
                <a:cubicBezTo>
                  <a:pt x="3068" y="13916"/>
                  <a:pt x="13030" y="13048"/>
                  <a:pt x="14788" y="8650"/>
                </a:cubicBezTo>
                <a:cubicBezTo>
                  <a:pt x="15768" y="6197"/>
                  <a:pt x="15848" y="2177"/>
                  <a:pt x="13583" y="818"/>
                </a:cubicBezTo>
                <a:cubicBezTo>
                  <a:pt x="9872" y="-1410"/>
                  <a:pt x="4958" y="1721"/>
                  <a:pt x="630" y="1721"/>
                </a:cubicBezTo>
              </a:path>
            </a:pathLst>
          </a:custGeom>
          <a:noFill/>
          <a:ln cap="flat" cmpd="sng" w="9525">
            <a:solidFill>
              <a:srgbClr val="FF3A1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7" name="Google Shape;637;p67"/>
          <p:cNvSpPr/>
          <p:nvPr/>
        </p:nvSpPr>
        <p:spPr>
          <a:xfrm>
            <a:off x="6326681" y="1918543"/>
            <a:ext cx="178558" cy="515852"/>
          </a:xfrm>
          <a:custGeom>
            <a:rect b="b" l="l" r="r" t="t"/>
            <a:pathLst>
              <a:path extrusionOk="0" h="26207" w="8736">
                <a:moveTo>
                  <a:pt x="0" y="0"/>
                </a:moveTo>
                <a:cubicBezTo>
                  <a:pt x="2647" y="8820"/>
                  <a:pt x="2225" y="19696"/>
                  <a:pt x="8736" y="26207"/>
                </a:cubicBezTo>
              </a:path>
            </a:pathLst>
          </a:custGeom>
          <a:noFill/>
          <a:ln cap="flat" cmpd="sng" w="9525">
            <a:solidFill>
              <a:srgbClr val="E93B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8" name="Google Shape;638;p67"/>
          <p:cNvSpPr/>
          <p:nvPr/>
        </p:nvSpPr>
        <p:spPr>
          <a:xfrm>
            <a:off x="5126059" y="2535157"/>
            <a:ext cx="480244" cy="515931"/>
          </a:xfrm>
          <a:custGeom>
            <a:rect b="b" l="l" r="r" t="t"/>
            <a:pathLst>
              <a:path extrusionOk="0" h="26211" w="23496">
                <a:moveTo>
                  <a:pt x="301" y="0"/>
                </a:moveTo>
                <a:cubicBezTo>
                  <a:pt x="2132" y="7305"/>
                  <a:pt x="11382" y="10760"/>
                  <a:pt x="18375" y="13555"/>
                </a:cubicBezTo>
                <a:cubicBezTo>
                  <a:pt x="20003" y="14206"/>
                  <a:pt x="23496" y="13006"/>
                  <a:pt x="23496" y="14760"/>
                </a:cubicBezTo>
                <a:cubicBezTo>
                  <a:pt x="23496" y="17523"/>
                  <a:pt x="22738" y="20639"/>
                  <a:pt x="20785" y="22592"/>
                </a:cubicBezTo>
                <a:cubicBezTo>
                  <a:pt x="17087" y="26290"/>
                  <a:pt x="7813" y="27980"/>
                  <a:pt x="5121" y="23496"/>
                </a:cubicBezTo>
                <a:cubicBezTo>
                  <a:pt x="3249" y="20377"/>
                  <a:pt x="4514" y="16239"/>
                  <a:pt x="3916" y="12651"/>
                </a:cubicBezTo>
                <a:cubicBezTo>
                  <a:pt x="3300" y="8953"/>
                  <a:pt x="1184" y="5665"/>
                  <a:pt x="0" y="2108"/>
                </a:cubicBezTo>
              </a:path>
            </a:pathLst>
          </a:custGeom>
          <a:noFill/>
          <a:ln cap="flat" cmpd="sng" w="9525">
            <a:solidFill>
              <a:srgbClr val="E93B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9" name="Google Shape;639;p67"/>
          <p:cNvSpPr/>
          <p:nvPr/>
        </p:nvSpPr>
        <p:spPr>
          <a:xfrm>
            <a:off x="5423832" y="2452156"/>
            <a:ext cx="1201631" cy="606988"/>
          </a:xfrm>
          <a:custGeom>
            <a:rect b="b" l="l" r="r" t="t"/>
            <a:pathLst>
              <a:path extrusionOk="0" h="30837" w="58790">
                <a:moveTo>
                  <a:pt x="52305" y="0"/>
                </a:moveTo>
                <a:cubicBezTo>
                  <a:pt x="42450" y="0"/>
                  <a:pt x="32843" y="3126"/>
                  <a:pt x="23086" y="4518"/>
                </a:cubicBezTo>
                <a:cubicBezTo>
                  <a:pt x="16221" y="5498"/>
                  <a:pt x="8880" y="1420"/>
                  <a:pt x="2301" y="3614"/>
                </a:cubicBezTo>
                <a:cubicBezTo>
                  <a:pt x="-855" y="4667"/>
                  <a:pt x="-315" y="10702"/>
                  <a:pt x="1397" y="13555"/>
                </a:cubicBezTo>
                <a:cubicBezTo>
                  <a:pt x="6147" y="21469"/>
                  <a:pt x="18244" y="21182"/>
                  <a:pt x="27002" y="24098"/>
                </a:cubicBezTo>
                <a:cubicBezTo>
                  <a:pt x="34050" y="26445"/>
                  <a:pt x="41336" y="28169"/>
                  <a:pt x="48690" y="29219"/>
                </a:cubicBezTo>
                <a:cubicBezTo>
                  <a:pt x="51877" y="29674"/>
                  <a:pt x="56052" y="32096"/>
                  <a:pt x="58330" y="29821"/>
                </a:cubicBezTo>
                <a:cubicBezTo>
                  <a:pt x="60084" y="28068"/>
                  <a:pt x="56026" y="25339"/>
                  <a:pt x="55619" y="22893"/>
                </a:cubicBezTo>
                <a:cubicBezTo>
                  <a:pt x="54979" y="19047"/>
                  <a:pt x="55964" y="14206"/>
                  <a:pt x="53209" y="11446"/>
                </a:cubicBezTo>
              </a:path>
            </a:pathLst>
          </a:custGeom>
          <a:noFill/>
          <a:ln cap="flat" cmpd="sng" w="9525">
            <a:solidFill>
              <a:srgbClr val="FF3A1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0" name="Google Shape;640;p67"/>
          <p:cNvSpPr/>
          <p:nvPr/>
        </p:nvSpPr>
        <p:spPr>
          <a:xfrm>
            <a:off x="5481729" y="1942261"/>
            <a:ext cx="167685" cy="557345"/>
          </a:xfrm>
          <a:custGeom>
            <a:rect b="b" l="l" r="r" t="t"/>
            <a:pathLst>
              <a:path extrusionOk="0" h="28315" w="8204">
                <a:moveTo>
                  <a:pt x="7903" y="0"/>
                </a:moveTo>
                <a:cubicBezTo>
                  <a:pt x="7903" y="1004"/>
                  <a:pt x="8506" y="2209"/>
                  <a:pt x="7903" y="3012"/>
                </a:cubicBezTo>
                <a:cubicBezTo>
                  <a:pt x="6692" y="4627"/>
                  <a:pt x="3684" y="1508"/>
                  <a:pt x="1878" y="2410"/>
                </a:cubicBezTo>
                <a:cubicBezTo>
                  <a:pt x="-870" y="3783"/>
                  <a:pt x="505" y="8406"/>
                  <a:pt x="71" y="11447"/>
                </a:cubicBezTo>
                <a:cubicBezTo>
                  <a:pt x="-213" y="13435"/>
                  <a:pt x="2571" y="14595"/>
                  <a:pt x="3685" y="16266"/>
                </a:cubicBezTo>
                <a:cubicBezTo>
                  <a:pt x="5938" y="19645"/>
                  <a:pt x="5493" y="24254"/>
                  <a:pt x="5493" y="28315"/>
                </a:cubicBezTo>
              </a:path>
            </a:pathLst>
          </a:custGeom>
          <a:noFill/>
          <a:ln cap="flat" cmpd="sng" w="9525">
            <a:solidFill>
              <a:srgbClr val="FF3A1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1" name="Google Shape;641;p67"/>
          <p:cNvSpPr/>
          <p:nvPr/>
        </p:nvSpPr>
        <p:spPr>
          <a:xfrm>
            <a:off x="4922083" y="1919291"/>
            <a:ext cx="714990" cy="633699"/>
          </a:xfrm>
          <a:custGeom>
            <a:rect b="b" l="l" r="r" t="t"/>
            <a:pathLst>
              <a:path extrusionOk="0" h="32194" w="34981">
                <a:moveTo>
                  <a:pt x="10883" y="32194"/>
                </a:moveTo>
                <a:cubicBezTo>
                  <a:pt x="9393" y="25494"/>
                  <a:pt x="6063" y="19341"/>
                  <a:pt x="3653" y="12915"/>
                </a:cubicBezTo>
                <a:cubicBezTo>
                  <a:pt x="2460" y="9734"/>
                  <a:pt x="-921" y="6430"/>
                  <a:pt x="340" y="3275"/>
                </a:cubicBezTo>
                <a:cubicBezTo>
                  <a:pt x="1634" y="38"/>
                  <a:pt x="7144" y="1740"/>
                  <a:pt x="10582" y="1167"/>
                </a:cubicBezTo>
                <a:cubicBezTo>
                  <a:pt x="18607" y="-170"/>
                  <a:pt x="27263" y="-804"/>
                  <a:pt x="34981" y="1769"/>
                </a:cubicBezTo>
              </a:path>
            </a:pathLst>
          </a:custGeom>
          <a:noFill/>
          <a:ln cap="flat" cmpd="sng" w="9525">
            <a:solidFill>
              <a:srgbClr val="FF3A1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2" name="Google Shape;642;p67"/>
          <p:cNvSpPr/>
          <p:nvPr/>
        </p:nvSpPr>
        <p:spPr>
          <a:xfrm>
            <a:off x="5600156" y="1620200"/>
            <a:ext cx="732670" cy="364012"/>
          </a:xfrm>
          <a:custGeom>
            <a:rect b="b" l="l" r="r" t="t"/>
            <a:pathLst>
              <a:path extrusionOk="0" h="18493" w="35846">
                <a:moveTo>
                  <a:pt x="35846" y="15760"/>
                </a:moveTo>
                <a:cubicBezTo>
                  <a:pt x="35846" y="10275"/>
                  <a:pt x="33097" y="-3179"/>
                  <a:pt x="29219" y="699"/>
                </a:cubicBezTo>
                <a:cubicBezTo>
                  <a:pt x="27580" y="2338"/>
                  <a:pt x="30684" y="5475"/>
                  <a:pt x="29822" y="7627"/>
                </a:cubicBezTo>
                <a:cubicBezTo>
                  <a:pt x="28677" y="10487"/>
                  <a:pt x="23649" y="8931"/>
                  <a:pt x="21086" y="10639"/>
                </a:cubicBezTo>
                <a:cubicBezTo>
                  <a:pt x="15809" y="14156"/>
                  <a:pt x="9713" y="19911"/>
                  <a:pt x="3615" y="18170"/>
                </a:cubicBezTo>
                <a:cubicBezTo>
                  <a:pt x="2274" y="17787"/>
                  <a:pt x="0" y="17457"/>
                  <a:pt x="0" y="16062"/>
                </a:cubicBezTo>
              </a:path>
            </a:pathLst>
          </a:custGeom>
          <a:noFill/>
          <a:ln cap="flat" cmpd="sng" w="9525">
            <a:solidFill>
              <a:srgbClr val="EE4D2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3" name="Google Shape;643;p67"/>
          <p:cNvSpPr/>
          <p:nvPr/>
        </p:nvSpPr>
        <p:spPr>
          <a:xfrm>
            <a:off x="6338985" y="1924468"/>
            <a:ext cx="615695" cy="84522"/>
          </a:xfrm>
          <a:custGeom>
            <a:rect b="b" l="l" r="r" t="t"/>
            <a:pathLst>
              <a:path extrusionOk="0" h="4294" w="30123">
                <a:moveTo>
                  <a:pt x="0" y="0"/>
                </a:moveTo>
                <a:cubicBezTo>
                  <a:pt x="3080" y="0"/>
                  <a:pt x="6094" y="1428"/>
                  <a:pt x="8736" y="3012"/>
                </a:cubicBezTo>
                <a:cubicBezTo>
                  <a:pt x="11837" y="4872"/>
                  <a:pt x="16479" y="4571"/>
                  <a:pt x="19580" y="2711"/>
                </a:cubicBezTo>
                <a:cubicBezTo>
                  <a:pt x="20617" y="2089"/>
                  <a:pt x="20781" y="0"/>
                  <a:pt x="21990" y="0"/>
                </a:cubicBezTo>
                <a:cubicBezTo>
                  <a:pt x="24708" y="0"/>
                  <a:pt x="27405" y="603"/>
                  <a:pt x="30123" y="603"/>
                </a:cubicBezTo>
              </a:path>
            </a:pathLst>
          </a:custGeom>
          <a:noFill/>
          <a:ln cap="flat" cmpd="sng" w="9525">
            <a:solidFill>
              <a:srgbClr val="E93B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4" name="Google Shape;644;p67"/>
          <p:cNvSpPr txBox="1"/>
          <p:nvPr/>
        </p:nvSpPr>
        <p:spPr>
          <a:xfrm>
            <a:off x="6566223" y="2505082"/>
            <a:ext cx="615600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E4C2D"/>
                </a:solidFill>
              </a:rPr>
              <a:t>AOI</a:t>
            </a:r>
            <a:endParaRPr b="1" sz="600">
              <a:solidFill>
                <a:srgbClr val="EE4C2D"/>
              </a:solidFill>
            </a:endParaRPr>
          </a:p>
        </p:txBody>
      </p:sp>
      <p:sp>
        <p:nvSpPr>
          <p:cNvPr id="645" name="Google Shape;645;p67"/>
          <p:cNvSpPr txBox="1"/>
          <p:nvPr/>
        </p:nvSpPr>
        <p:spPr>
          <a:xfrm>
            <a:off x="1058745" y="3339385"/>
            <a:ext cx="2484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Type:“point”,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Zone_desc: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[[[101.7379712, 3.1286358], [101.7384946, 3.1259788],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[101.739087, 3.122733]]]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67"/>
          <p:cNvSpPr txBox="1"/>
          <p:nvPr/>
        </p:nvSpPr>
        <p:spPr>
          <a:xfrm>
            <a:off x="4636776" y="3448505"/>
            <a:ext cx="2484900" cy="6925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Type:“aoi_id”,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Zone_desc:[1003120,1003130,1003140]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/>
        </p:nvSpPr>
        <p:spPr>
          <a:xfrm>
            <a:off x="344269" y="1624838"/>
            <a:ext cx="2981250" cy="6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41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3197119" y="805388"/>
            <a:ext cx="5772600" cy="38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22225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 / Pain Point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manual sorting is time-consuming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manual sorting makes a lot of mistakes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225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Solution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POI  method(longitude and latitude)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AOI  method(standard structured address)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225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Users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SPX and all the SLS partners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225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Team Members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SPX &amp; SCI &amp; MAP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Q2: 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How to define the relationship between a zone and an address?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68"/>
          <p:cNvSpPr/>
          <p:nvPr/>
        </p:nvSpPr>
        <p:spPr>
          <a:xfrm>
            <a:off x="2636665" y="1932377"/>
            <a:ext cx="1114875" cy="1324350"/>
          </a:xfrm>
          <a:prstGeom prst="snipRoundRect">
            <a:avLst>
              <a:gd fmla="val 1048" name="adj1"/>
              <a:gd fmla="val 0" name="adj2"/>
            </a:avLst>
          </a:prstGeom>
          <a:noFill/>
          <a:ln cap="flat" cmpd="sng" w="12700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68"/>
          <p:cNvSpPr/>
          <p:nvPr/>
        </p:nvSpPr>
        <p:spPr>
          <a:xfrm>
            <a:off x="6233966" y="2234662"/>
            <a:ext cx="787500" cy="83362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68"/>
          <p:cNvSpPr txBox="1"/>
          <p:nvPr/>
        </p:nvSpPr>
        <p:spPr>
          <a:xfrm>
            <a:off x="5844410" y="1635968"/>
            <a:ext cx="616950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68"/>
          <p:cNvSpPr/>
          <p:nvPr/>
        </p:nvSpPr>
        <p:spPr>
          <a:xfrm>
            <a:off x="4998898" y="1914219"/>
            <a:ext cx="2307600" cy="13473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68"/>
          <p:cNvSpPr txBox="1"/>
          <p:nvPr/>
        </p:nvSpPr>
        <p:spPr>
          <a:xfrm>
            <a:off x="2660459" y="1661604"/>
            <a:ext cx="704475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ZONE2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68"/>
          <p:cNvSpPr/>
          <p:nvPr/>
        </p:nvSpPr>
        <p:spPr>
          <a:xfrm>
            <a:off x="2865136" y="2456270"/>
            <a:ext cx="318825" cy="323775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68"/>
          <p:cNvSpPr/>
          <p:nvPr/>
        </p:nvSpPr>
        <p:spPr>
          <a:xfrm>
            <a:off x="5281104" y="2234662"/>
            <a:ext cx="862650" cy="83362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68"/>
          <p:cNvSpPr/>
          <p:nvPr/>
        </p:nvSpPr>
        <p:spPr>
          <a:xfrm>
            <a:off x="5601491" y="2515583"/>
            <a:ext cx="318600" cy="297900"/>
          </a:xfrm>
          <a:prstGeom prst="ellipse">
            <a:avLst/>
          </a:prstGeom>
          <a:solidFill>
            <a:srgbClr val="E7E6E6"/>
          </a:solidFill>
          <a:ln cap="flat" cmpd="sng" w="12700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68"/>
          <p:cNvSpPr/>
          <p:nvPr/>
        </p:nvSpPr>
        <p:spPr>
          <a:xfrm>
            <a:off x="2021837" y="2456270"/>
            <a:ext cx="318825" cy="323775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68"/>
          <p:cNvSpPr/>
          <p:nvPr/>
        </p:nvSpPr>
        <p:spPr>
          <a:xfrm rot="-5400000">
            <a:off x="1422870" y="2042422"/>
            <a:ext cx="1324350" cy="1102950"/>
          </a:xfrm>
          <a:prstGeom prst="snipRoundRect">
            <a:avLst>
              <a:gd fmla="val 0" name="adj1"/>
              <a:gd fmla="val 72" name="adj2"/>
            </a:avLst>
          </a:prstGeom>
          <a:noFill/>
          <a:ln cap="flat" cmpd="sng" w="12700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1845381" y="1661604"/>
            <a:ext cx="704475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ZONE1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68"/>
          <p:cNvSpPr/>
          <p:nvPr/>
        </p:nvSpPr>
        <p:spPr>
          <a:xfrm>
            <a:off x="6461883" y="2489916"/>
            <a:ext cx="318825" cy="323775"/>
          </a:xfrm>
          <a:prstGeom prst="ellipse">
            <a:avLst/>
          </a:prstGeom>
          <a:solidFill>
            <a:srgbClr val="E7E6E6"/>
          </a:solidFill>
          <a:ln cap="flat" cmpd="sng" w="12700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68"/>
          <p:cNvSpPr txBox="1"/>
          <p:nvPr/>
        </p:nvSpPr>
        <p:spPr>
          <a:xfrm>
            <a:off x="5431061" y="2234662"/>
            <a:ext cx="564525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AOI-1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68"/>
          <p:cNvSpPr txBox="1"/>
          <p:nvPr/>
        </p:nvSpPr>
        <p:spPr>
          <a:xfrm>
            <a:off x="6339101" y="2234662"/>
            <a:ext cx="564525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AOI-2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68"/>
          <p:cNvSpPr/>
          <p:nvPr/>
        </p:nvSpPr>
        <p:spPr>
          <a:xfrm>
            <a:off x="1845381" y="1344900"/>
            <a:ext cx="1527300" cy="232875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68"/>
          <p:cNvSpPr/>
          <p:nvPr/>
        </p:nvSpPr>
        <p:spPr>
          <a:xfrm>
            <a:off x="5284425" y="1382813"/>
            <a:ext cx="1527300" cy="23085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AOI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68"/>
          <p:cNvSpPr txBox="1"/>
          <p:nvPr/>
        </p:nvSpPr>
        <p:spPr>
          <a:xfrm>
            <a:off x="1359543" y="3436321"/>
            <a:ext cx="2597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POI library address  LL</a:t>
            </a:r>
            <a:endParaRPr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match zone's LL boundary</a:t>
            </a:r>
            <a:endParaRPr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68"/>
          <p:cNvSpPr txBox="1"/>
          <p:nvPr/>
        </p:nvSpPr>
        <p:spPr>
          <a:xfrm>
            <a:off x="4611002" y="3526579"/>
            <a:ext cx="3314475" cy="3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POI-structured address -AOI-ZONE</a:t>
            </a:r>
            <a:endParaRPr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68"/>
          <p:cNvSpPr txBox="1"/>
          <p:nvPr/>
        </p:nvSpPr>
        <p:spPr>
          <a:xfrm>
            <a:off x="5011850" y="4022475"/>
            <a:ext cx="27771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Pros: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unique and stable,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all right or all wrong,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easily to correct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9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Q3: How to define the accuracy? How to improve the method?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69"/>
          <p:cNvSpPr/>
          <p:nvPr/>
        </p:nvSpPr>
        <p:spPr>
          <a:xfrm>
            <a:off x="2260744" y="1340888"/>
            <a:ext cx="1314450" cy="269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5346356" y="1340888"/>
            <a:ext cx="1314450" cy="2691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AOI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78" name="Google Shape;678;p69"/>
          <p:cNvGrpSpPr/>
          <p:nvPr/>
        </p:nvGrpSpPr>
        <p:grpSpPr>
          <a:xfrm>
            <a:off x="1948316" y="1832153"/>
            <a:ext cx="1913617" cy="1507867"/>
            <a:chOff x="1683" y="2389"/>
            <a:chExt cx="3417" cy="2795"/>
          </a:xfrm>
        </p:grpSpPr>
        <p:sp>
          <p:nvSpPr>
            <p:cNvPr id="679" name="Google Shape;679;p69"/>
            <p:cNvSpPr/>
            <p:nvPr/>
          </p:nvSpPr>
          <p:spPr>
            <a:xfrm>
              <a:off x="2667" y="3475"/>
              <a:ext cx="300" cy="3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rgbClr val="7B7B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0" name="Google Shape;680;p69"/>
            <p:cNvSpPr/>
            <p:nvPr/>
          </p:nvSpPr>
          <p:spPr>
            <a:xfrm>
              <a:off x="2440" y="2898"/>
              <a:ext cx="2100" cy="15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69"/>
            <p:cNvSpPr/>
            <p:nvPr/>
          </p:nvSpPr>
          <p:spPr>
            <a:xfrm>
              <a:off x="1683" y="3069"/>
              <a:ext cx="300" cy="300"/>
            </a:xfrm>
            <a:prstGeom prst="ellipse">
              <a:avLst/>
            </a:prstGeom>
            <a:solidFill>
              <a:srgbClr val="7B7B7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2" name="Google Shape;682;p69"/>
            <p:cNvSpPr/>
            <p:nvPr/>
          </p:nvSpPr>
          <p:spPr>
            <a:xfrm>
              <a:off x="2781" y="2389"/>
              <a:ext cx="300" cy="300"/>
            </a:xfrm>
            <a:prstGeom prst="ellipse">
              <a:avLst/>
            </a:prstGeom>
            <a:solidFill>
              <a:srgbClr val="7B7B7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3" name="Google Shape;683;p69"/>
            <p:cNvSpPr/>
            <p:nvPr/>
          </p:nvSpPr>
          <p:spPr>
            <a:xfrm>
              <a:off x="3409" y="3305"/>
              <a:ext cx="300" cy="300"/>
            </a:xfrm>
            <a:prstGeom prst="ellipse">
              <a:avLst/>
            </a:prstGeom>
            <a:solidFill>
              <a:srgbClr val="7B7B7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4" name="Google Shape;684;p69"/>
            <p:cNvSpPr/>
            <p:nvPr/>
          </p:nvSpPr>
          <p:spPr>
            <a:xfrm>
              <a:off x="2667" y="4616"/>
              <a:ext cx="300" cy="300"/>
            </a:xfrm>
            <a:prstGeom prst="ellipse">
              <a:avLst/>
            </a:prstGeom>
            <a:solidFill>
              <a:srgbClr val="7B7B7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5" name="Google Shape;685;p69"/>
            <p:cNvSpPr/>
            <p:nvPr/>
          </p:nvSpPr>
          <p:spPr>
            <a:xfrm>
              <a:off x="2525" y="3355"/>
              <a:ext cx="300" cy="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noFill/>
            <a:ln cap="flat" cmpd="sng" w="25400">
              <a:solidFill>
                <a:srgbClr val="7B7B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6" name="Google Shape;686;p69"/>
            <p:cNvSpPr/>
            <p:nvPr/>
          </p:nvSpPr>
          <p:spPr>
            <a:xfrm>
              <a:off x="4686" y="3868"/>
              <a:ext cx="300" cy="3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rgbClr val="2F549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7" name="Google Shape;687;p69"/>
            <p:cNvSpPr/>
            <p:nvPr/>
          </p:nvSpPr>
          <p:spPr>
            <a:xfrm>
              <a:off x="3795" y="3514"/>
              <a:ext cx="300" cy="300"/>
            </a:xfrm>
            <a:prstGeom prst="ellipse">
              <a:avLst/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p69"/>
            <p:cNvSpPr/>
            <p:nvPr/>
          </p:nvSpPr>
          <p:spPr>
            <a:xfrm>
              <a:off x="4800" y="4884"/>
              <a:ext cx="300" cy="300"/>
            </a:xfrm>
            <a:prstGeom prst="ellipse">
              <a:avLst/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9" name="Google Shape;689;p69"/>
            <p:cNvSpPr/>
            <p:nvPr/>
          </p:nvSpPr>
          <p:spPr>
            <a:xfrm>
              <a:off x="2076" y="2613"/>
              <a:ext cx="300" cy="300"/>
            </a:xfrm>
            <a:prstGeom prst="ellipse">
              <a:avLst/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0" name="Google Shape;690;p69"/>
            <p:cNvSpPr/>
            <p:nvPr/>
          </p:nvSpPr>
          <p:spPr>
            <a:xfrm>
              <a:off x="3454" y="3799"/>
              <a:ext cx="300" cy="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noFill/>
            <a:ln cap="flat" cmpd="sng" w="25400">
              <a:solidFill>
                <a:srgbClr val="2F549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1" name="Google Shape;691;p69"/>
          <p:cNvGrpSpPr/>
          <p:nvPr/>
        </p:nvGrpSpPr>
        <p:grpSpPr>
          <a:xfrm>
            <a:off x="1836398" y="3283286"/>
            <a:ext cx="2788703" cy="475637"/>
            <a:chOff x="840" y="5507"/>
            <a:chExt cx="7597" cy="1190"/>
          </a:xfrm>
        </p:grpSpPr>
        <p:sp>
          <p:nvSpPr>
            <p:cNvPr id="692" name="Google Shape;692;p69"/>
            <p:cNvSpPr/>
            <p:nvPr/>
          </p:nvSpPr>
          <p:spPr>
            <a:xfrm>
              <a:off x="840" y="6197"/>
              <a:ext cx="300" cy="3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3" name="Google Shape;693;p69"/>
            <p:cNvSpPr txBox="1"/>
            <p:nvPr/>
          </p:nvSpPr>
          <p:spPr>
            <a:xfrm>
              <a:off x="1237" y="6097"/>
              <a:ext cx="72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driver_pins</a:t>
              </a:r>
              <a:endParaRPr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4" name="Google Shape;694;p69"/>
            <p:cNvSpPr/>
            <p:nvPr/>
          </p:nvSpPr>
          <p:spPr>
            <a:xfrm>
              <a:off x="840" y="5542"/>
              <a:ext cx="300" cy="3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p69"/>
            <p:cNvSpPr txBox="1"/>
            <p:nvPr/>
          </p:nvSpPr>
          <p:spPr>
            <a:xfrm>
              <a:off x="1237" y="5507"/>
              <a:ext cx="72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address actually location </a:t>
              </a:r>
              <a:endParaRPr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6" name="Google Shape;696;p69"/>
            <p:cNvSpPr/>
            <p:nvPr/>
          </p:nvSpPr>
          <p:spPr>
            <a:xfrm>
              <a:off x="3087" y="6106"/>
              <a:ext cx="300" cy="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7" name="Google Shape;697;p69"/>
            <p:cNvSpPr txBox="1"/>
            <p:nvPr/>
          </p:nvSpPr>
          <p:spPr>
            <a:xfrm>
              <a:off x="3545" y="6095"/>
              <a:ext cx="48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centroid point </a:t>
              </a:r>
              <a:endParaRPr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8" name="Google Shape;698;p69"/>
          <p:cNvSpPr txBox="1"/>
          <p:nvPr/>
        </p:nvSpPr>
        <p:spPr>
          <a:xfrm>
            <a:off x="2882719" y="1890255"/>
            <a:ext cx="536625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69"/>
          <p:cNvSpPr txBox="1"/>
          <p:nvPr/>
        </p:nvSpPr>
        <p:spPr>
          <a:xfrm>
            <a:off x="1766383" y="4008600"/>
            <a:ext cx="3110625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driver_pin 1,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,4  mismatch ,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match</a:t>
            </a:r>
            <a:endParaRPr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centroid point of a,b,c belongs zone—1,but actually not</a:t>
            </a:r>
            <a:endParaRPr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69"/>
          <p:cNvSpPr/>
          <p:nvPr/>
        </p:nvSpPr>
        <p:spPr>
          <a:xfrm>
            <a:off x="6363757" y="2630054"/>
            <a:ext cx="212175" cy="196425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69"/>
          <p:cNvSpPr/>
          <p:nvPr/>
        </p:nvSpPr>
        <p:spPr>
          <a:xfrm>
            <a:off x="5595009" y="2438991"/>
            <a:ext cx="212175" cy="196425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rgbClr val="7B7B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69"/>
          <p:cNvSpPr/>
          <p:nvPr/>
        </p:nvSpPr>
        <p:spPr>
          <a:xfrm>
            <a:off x="5052038" y="2095519"/>
            <a:ext cx="1074375" cy="84195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69"/>
          <p:cNvSpPr/>
          <p:nvPr/>
        </p:nvSpPr>
        <p:spPr>
          <a:xfrm>
            <a:off x="6121774" y="2345353"/>
            <a:ext cx="1127925" cy="84217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69"/>
          <p:cNvSpPr txBox="1"/>
          <p:nvPr/>
        </p:nvSpPr>
        <p:spPr>
          <a:xfrm>
            <a:off x="5346360" y="1865490"/>
            <a:ext cx="623025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zone-1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69"/>
          <p:cNvSpPr txBox="1"/>
          <p:nvPr/>
        </p:nvSpPr>
        <p:spPr>
          <a:xfrm>
            <a:off x="6363630" y="2041702"/>
            <a:ext cx="623025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zone-2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69"/>
          <p:cNvSpPr txBox="1"/>
          <p:nvPr/>
        </p:nvSpPr>
        <p:spPr>
          <a:xfrm>
            <a:off x="4983900" y="4066669"/>
            <a:ext cx="2509425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Pros: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unique and stable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 not be misled by the driver’s behavior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69"/>
          <p:cNvSpPr/>
          <p:nvPr/>
        </p:nvSpPr>
        <p:spPr>
          <a:xfrm>
            <a:off x="5426370" y="2311736"/>
            <a:ext cx="640125" cy="516150"/>
          </a:xfrm>
          <a:prstGeom prst="ellipse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69"/>
          <p:cNvSpPr txBox="1"/>
          <p:nvPr/>
        </p:nvSpPr>
        <p:spPr>
          <a:xfrm>
            <a:off x="5297306" y="2123141"/>
            <a:ext cx="510075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AOI-1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69"/>
          <p:cNvSpPr txBox="1"/>
          <p:nvPr/>
        </p:nvSpPr>
        <p:spPr>
          <a:xfrm>
            <a:off x="6576038" y="2384602"/>
            <a:ext cx="510075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AOI-2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69"/>
          <p:cNvSpPr/>
          <p:nvPr/>
        </p:nvSpPr>
        <p:spPr>
          <a:xfrm>
            <a:off x="6198371" y="2531288"/>
            <a:ext cx="788175" cy="501975"/>
          </a:xfrm>
          <a:prstGeom prst="ellipse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69"/>
          <p:cNvSpPr/>
          <p:nvPr/>
        </p:nvSpPr>
        <p:spPr>
          <a:xfrm>
            <a:off x="1766389" y="1657369"/>
            <a:ext cx="2350800" cy="2176425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69"/>
          <p:cNvSpPr/>
          <p:nvPr/>
        </p:nvSpPr>
        <p:spPr>
          <a:xfrm>
            <a:off x="4899638" y="1712138"/>
            <a:ext cx="2509425" cy="172305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0"/>
          <p:cNvSpPr/>
          <p:nvPr/>
        </p:nvSpPr>
        <p:spPr>
          <a:xfrm>
            <a:off x="1488038" y="1351838"/>
            <a:ext cx="1314600" cy="2187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70"/>
          <p:cNvSpPr/>
          <p:nvPr/>
        </p:nvSpPr>
        <p:spPr>
          <a:xfrm>
            <a:off x="1534706" y="2547694"/>
            <a:ext cx="1267875" cy="2187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AOI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70"/>
          <p:cNvSpPr txBox="1"/>
          <p:nvPr/>
        </p:nvSpPr>
        <p:spPr>
          <a:xfrm>
            <a:off x="1763310" y="1823098"/>
            <a:ext cx="5247225" cy="242325"/>
          </a:xfrm>
          <a:prstGeom prst="rect">
            <a:avLst/>
          </a:prstGeom>
          <a:noFill/>
          <a:ln cap="flat" cmpd="sng" w="9525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  match</a:t>
            </a: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Jl. Cibubur VI Gang Kabel No. 43 Rt004/Rw004 Kelurahan Cibubur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70"/>
          <p:cNvSpPr txBox="1"/>
          <p:nvPr/>
        </p:nvSpPr>
        <p:spPr>
          <a:xfrm>
            <a:off x="2659613" y="1440420"/>
            <a:ext cx="3454650" cy="242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 a new address</a:t>
            </a: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:Jl. Djatie rt014 rw003 no 43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21" name="Google Shape;721;p70"/>
          <p:cNvGraphicFramePr/>
          <p:nvPr/>
        </p:nvGraphicFramePr>
        <p:xfrm>
          <a:off x="1739078" y="31234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{3582B26D-532D-4E40-B44C-8866A4A95D54}</a:tableStyleId>
              </a:tblPr>
              <a:tblGrid>
                <a:gridCol w="838725"/>
                <a:gridCol w="826275"/>
                <a:gridCol w="483525"/>
                <a:gridCol w="702600"/>
                <a:gridCol w="701200"/>
                <a:gridCol w="501475"/>
                <a:gridCol w="595875"/>
                <a:gridCol w="597450"/>
              </a:tblGrid>
              <a:tr h="33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state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district_id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sub_district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town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street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RW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RT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50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DKI JAKARTA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KOTA JAKARTA TIMUR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78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Rambutan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Rambutan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Djatie 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Rw003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Rt014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sp>
        <p:nvSpPr>
          <p:cNvPr id="722" name="Google Shape;722;p70"/>
          <p:cNvSpPr txBox="1"/>
          <p:nvPr/>
        </p:nvSpPr>
        <p:spPr>
          <a:xfrm>
            <a:off x="1767596" y="2252622"/>
            <a:ext cx="5247225" cy="242325"/>
          </a:xfrm>
          <a:prstGeom prst="rect">
            <a:avLst/>
          </a:prstGeom>
          <a:noFill/>
          <a:ln cap="flat" cmpd="sng" w="9525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match latitude &amp; longitude to  get zoneid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70"/>
          <p:cNvSpPr txBox="1"/>
          <p:nvPr/>
        </p:nvSpPr>
        <p:spPr>
          <a:xfrm>
            <a:off x="2823443" y="2742964"/>
            <a:ext cx="3454650" cy="242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 a new address</a:t>
            </a: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:Jl. Djatie rt014 rw003 no 43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70"/>
          <p:cNvSpPr/>
          <p:nvPr/>
        </p:nvSpPr>
        <p:spPr>
          <a:xfrm>
            <a:off x="4301723" y="1675937"/>
            <a:ext cx="179100" cy="14107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2540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297436" y="2121252"/>
            <a:ext cx="179100" cy="1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2540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70"/>
          <p:cNvSpPr/>
          <p:nvPr/>
        </p:nvSpPr>
        <p:spPr>
          <a:xfrm>
            <a:off x="4297436" y="2946799"/>
            <a:ext cx="179100" cy="14107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2540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70"/>
          <p:cNvSpPr txBox="1"/>
          <p:nvPr/>
        </p:nvSpPr>
        <p:spPr>
          <a:xfrm>
            <a:off x="3677835" y="4178718"/>
            <a:ext cx="1417725" cy="242325"/>
          </a:xfrm>
          <a:prstGeom prst="rect">
            <a:avLst/>
          </a:prstGeom>
          <a:noFill/>
          <a:ln cap="flat" cmpd="sng" w="9525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AOI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70"/>
          <p:cNvSpPr txBox="1"/>
          <p:nvPr/>
        </p:nvSpPr>
        <p:spPr>
          <a:xfrm>
            <a:off x="3677835" y="4542573"/>
            <a:ext cx="1418175" cy="242325"/>
          </a:xfrm>
          <a:prstGeom prst="rect">
            <a:avLst/>
          </a:prstGeom>
          <a:noFill/>
          <a:ln cap="flat" cmpd="sng" w="9525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ZONE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70"/>
          <p:cNvSpPr/>
          <p:nvPr/>
        </p:nvSpPr>
        <p:spPr>
          <a:xfrm>
            <a:off x="4268861" y="4048225"/>
            <a:ext cx="179100" cy="1291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2540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70"/>
          <p:cNvSpPr/>
          <p:nvPr/>
        </p:nvSpPr>
        <p:spPr>
          <a:xfrm>
            <a:off x="4273148" y="4410652"/>
            <a:ext cx="179100" cy="1291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2540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70"/>
          <p:cNvSpPr txBox="1"/>
          <p:nvPr/>
        </p:nvSpPr>
        <p:spPr>
          <a:xfrm>
            <a:off x="479121" y="620038"/>
            <a:ext cx="8173125" cy="6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Q4: How does the method deal with a new address? How is its generalization ability?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1"/>
          <p:cNvSpPr txBox="1"/>
          <p:nvPr/>
        </p:nvSpPr>
        <p:spPr>
          <a:xfrm>
            <a:off x="479121" y="620038"/>
            <a:ext cx="817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AOI can lead to a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nother totally different path: hard-coded zone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7" name="Google Shape;73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175" y="1039175"/>
            <a:ext cx="4991099" cy="38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2"/>
          <p:cNvSpPr txBox="1"/>
          <p:nvPr/>
        </p:nvSpPr>
        <p:spPr>
          <a:xfrm>
            <a:off x="1116225" y="2194519"/>
            <a:ext cx="6551325" cy="1177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L</a:t>
            </a: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ooking forward into the future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3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Sorting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 at single driver level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8" name="Google Shape;74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878" y="1152712"/>
            <a:ext cx="5442244" cy="31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4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Sorting at single driver level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54" name="Google Shape;754;p74"/>
          <p:cNvGraphicFramePr/>
          <p:nvPr/>
        </p:nvGraphicFramePr>
        <p:xfrm>
          <a:off x="2275750" y="114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{E2A123C3-9C86-4BD2-9DA9-784F4FDC0DA4}</a:tableStyleId>
              </a:tblPr>
              <a:tblGrid>
                <a:gridCol w="976650"/>
                <a:gridCol w="932275"/>
              </a:tblGrid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driver_id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派单数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6205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6532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47048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60440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60866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64315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73078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86421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93734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55" name="Google Shape;75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775" y="1557850"/>
            <a:ext cx="2059356" cy="32220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4"/>
          <p:cNvSpPr txBox="1"/>
          <p:nvPr/>
        </p:nvSpPr>
        <p:spPr>
          <a:xfrm>
            <a:off x="4975075" y="1141625"/>
            <a:ext cx="214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Jalan pademangan 3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5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Dynamic zone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2" name="Google Shape;762;p75"/>
          <p:cNvPicPr preferRelativeResize="0"/>
          <p:nvPr/>
        </p:nvPicPr>
        <p:blipFill rotWithShape="1">
          <a:blip r:embed="rId4">
            <a:alphaModFix/>
          </a:blip>
          <a:srcRect b="30502" l="16902" r="50000" t="0"/>
          <a:stretch/>
        </p:blipFill>
        <p:spPr>
          <a:xfrm>
            <a:off x="4627539" y="1229655"/>
            <a:ext cx="4024703" cy="327202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5"/>
          <p:cNvSpPr/>
          <p:nvPr/>
        </p:nvSpPr>
        <p:spPr>
          <a:xfrm>
            <a:off x="7202346" y="1631773"/>
            <a:ext cx="1417214" cy="1183905"/>
          </a:xfrm>
          <a:custGeom>
            <a:rect b="b" l="l" r="r" t="t"/>
            <a:pathLst>
              <a:path extrusionOk="0" h="59055" w="61722">
                <a:moveTo>
                  <a:pt x="12573" y="0"/>
                </a:moveTo>
                <a:lnTo>
                  <a:pt x="0" y="12192"/>
                </a:lnTo>
                <a:lnTo>
                  <a:pt x="11049" y="44577"/>
                </a:lnTo>
                <a:lnTo>
                  <a:pt x="34290" y="59055"/>
                </a:lnTo>
                <a:lnTo>
                  <a:pt x="57912" y="32385"/>
                </a:lnTo>
                <a:lnTo>
                  <a:pt x="61722" y="12954"/>
                </a:lnTo>
                <a:lnTo>
                  <a:pt x="50292" y="5715"/>
                </a:lnTo>
                <a:close/>
              </a:path>
            </a:pathLst>
          </a:custGeom>
          <a:solidFill>
            <a:srgbClr val="FF6600">
              <a:alpha val="47840"/>
            </a:srgbClr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764" name="Google Shape;764;p75"/>
          <p:cNvSpPr/>
          <p:nvPr/>
        </p:nvSpPr>
        <p:spPr>
          <a:xfrm>
            <a:off x="6896161" y="2830972"/>
            <a:ext cx="1670913" cy="1688020"/>
          </a:xfrm>
          <a:custGeom>
            <a:rect b="b" l="l" r="r" t="t"/>
            <a:pathLst>
              <a:path extrusionOk="0" h="84201" w="72771">
                <a:moveTo>
                  <a:pt x="0" y="64389"/>
                </a:moveTo>
                <a:lnTo>
                  <a:pt x="26670" y="84201"/>
                </a:lnTo>
                <a:lnTo>
                  <a:pt x="56007" y="78105"/>
                </a:lnTo>
                <a:lnTo>
                  <a:pt x="72771" y="38862"/>
                </a:lnTo>
                <a:lnTo>
                  <a:pt x="9906" y="0"/>
                </a:lnTo>
                <a:close/>
              </a:path>
            </a:pathLst>
          </a:custGeom>
          <a:solidFill>
            <a:srgbClr val="C064FC">
              <a:alpha val="39610"/>
            </a:srgbClr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765" name="Google Shape;765;p75"/>
          <p:cNvSpPr/>
          <p:nvPr/>
        </p:nvSpPr>
        <p:spPr>
          <a:xfrm>
            <a:off x="5977604" y="1547753"/>
            <a:ext cx="1058537" cy="916572"/>
          </a:xfrm>
          <a:custGeom>
            <a:rect b="b" l="l" r="r" t="t"/>
            <a:pathLst>
              <a:path extrusionOk="0" h="45720" w="46101">
                <a:moveTo>
                  <a:pt x="1905" y="762"/>
                </a:moveTo>
                <a:lnTo>
                  <a:pt x="0" y="28194"/>
                </a:lnTo>
                <a:lnTo>
                  <a:pt x="7239" y="39243"/>
                </a:lnTo>
                <a:lnTo>
                  <a:pt x="32766" y="45720"/>
                </a:lnTo>
                <a:lnTo>
                  <a:pt x="46101" y="33147"/>
                </a:lnTo>
                <a:lnTo>
                  <a:pt x="42291" y="0"/>
                </a:lnTo>
                <a:close/>
              </a:path>
            </a:pathLst>
          </a:custGeom>
          <a:solidFill>
            <a:srgbClr val="93C47D">
              <a:alpha val="39610"/>
            </a:srgbClr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766" name="Google Shape;766;p75"/>
          <p:cNvSpPr/>
          <p:nvPr/>
        </p:nvSpPr>
        <p:spPr>
          <a:xfrm>
            <a:off x="4621638" y="1555391"/>
            <a:ext cx="1478452" cy="1649829"/>
          </a:xfrm>
          <a:custGeom>
            <a:rect b="b" l="l" r="r" t="t"/>
            <a:pathLst>
              <a:path extrusionOk="0" h="82296" w="64389">
                <a:moveTo>
                  <a:pt x="49149" y="762"/>
                </a:moveTo>
                <a:lnTo>
                  <a:pt x="51054" y="41910"/>
                </a:lnTo>
                <a:lnTo>
                  <a:pt x="60960" y="45720"/>
                </a:lnTo>
                <a:lnTo>
                  <a:pt x="64389" y="82296"/>
                </a:lnTo>
                <a:lnTo>
                  <a:pt x="35433" y="72390"/>
                </a:lnTo>
                <a:lnTo>
                  <a:pt x="0" y="48768"/>
                </a:lnTo>
                <a:lnTo>
                  <a:pt x="762" y="0"/>
                </a:lnTo>
                <a:lnTo>
                  <a:pt x="40386" y="381"/>
                </a:lnTo>
                <a:close/>
              </a:path>
            </a:pathLst>
          </a:custGeom>
          <a:solidFill>
            <a:srgbClr val="9FC5E8">
              <a:alpha val="46670"/>
            </a:srgbClr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767" name="Google Shape;767;p75"/>
          <p:cNvSpPr/>
          <p:nvPr/>
        </p:nvSpPr>
        <p:spPr>
          <a:xfrm>
            <a:off x="4604142" y="3105947"/>
            <a:ext cx="1688410" cy="1344305"/>
          </a:xfrm>
          <a:custGeom>
            <a:rect b="b" l="l" r="r" t="t"/>
            <a:pathLst>
              <a:path extrusionOk="0" h="67056" w="73533">
                <a:moveTo>
                  <a:pt x="30861" y="6858"/>
                </a:moveTo>
                <a:lnTo>
                  <a:pt x="63627" y="26670"/>
                </a:lnTo>
                <a:lnTo>
                  <a:pt x="73533" y="52197"/>
                </a:lnTo>
                <a:lnTo>
                  <a:pt x="70104" y="57912"/>
                </a:lnTo>
                <a:lnTo>
                  <a:pt x="38862" y="67056"/>
                </a:lnTo>
                <a:lnTo>
                  <a:pt x="18288" y="63627"/>
                </a:lnTo>
                <a:lnTo>
                  <a:pt x="1143" y="32385"/>
                </a:lnTo>
                <a:lnTo>
                  <a:pt x="0" y="0"/>
                </a:lnTo>
                <a:close/>
              </a:path>
            </a:pathLst>
          </a:custGeom>
          <a:solidFill>
            <a:srgbClr val="C27BA0">
              <a:alpha val="49410"/>
            </a:srgbClr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sp>
      <p:pic>
        <p:nvPicPr>
          <p:cNvPr id="768" name="Google Shape;768;p75"/>
          <p:cNvPicPr preferRelativeResize="0"/>
          <p:nvPr/>
        </p:nvPicPr>
        <p:blipFill rotWithShape="1">
          <a:blip r:embed="rId4">
            <a:alphaModFix/>
          </a:blip>
          <a:srcRect b="30502" l="16902" r="50000" t="0"/>
          <a:stretch/>
        </p:blipFill>
        <p:spPr>
          <a:xfrm>
            <a:off x="481896" y="1223902"/>
            <a:ext cx="4024703" cy="327202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5"/>
          <p:cNvSpPr/>
          <p:nvPr/>
        </p:nvSpPr>
        <p:spPr>
          <a:xfrm>
            <a:off x="481894" y="973913"/>
            <a:ext cx="4024575" cy="59107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Static: sort destination addresses into 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pre-defined delivery zones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75"/>
          <p:cNvSpPr/>
          <p:nvPr/>
        </p:nvSpPr>
        <p:spPr>
          <a:xfrm>
            <a:off x="4627519" y="966319"/>
            <a:ext cx="4024575" cy="59107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Dynamic: each driver’s zone is computed by algorithm daily, depending on order density and other factors</a:t>
            </a:r>
            <a:endParaRPr b="1" i="0" sz="12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75"/>
          <p:cNvSpPr/>
          <p:nvPr/>
        </p:nvSpPr>
        <p:spPr>
          <a:xfrm>
            <a:off x="479119" y="1569846"/>
            <a:ext cx="2072528" cy="1970709"/>
          </a:xfrm>
          <a:custGeom>
            <a:rect b="b" l="l" r="r" t="t"/>
            <a:pathLst>
              <a:path extrusionOk="0" h="98302" w="90262">
                <a:moveTo>
                  <a:pt x="25946" y="0"/>
                </a:moveTo>
                <a:lnTo>
                  <a:pt x="32523" y="23023"/>
                </a:lnTo>
                <a:lnTo>
                  <a:pt x="39832" y="38737"/>
                </a:lnTo>
                <a:lnTo>
                  <a:pt x="74548" y="45314"/>
                </a:lnTo>
                <a:lnTo>
                  <a:pt x="90262" y="59932"/>
                </a:lnTo>
                <a:lnTo>
                  <a:pt x="90262" y="65779"/>
                </a:lnTo>
                <a:lnTo>
                  <a:pt x="87339" y="76011"/>
                </a:lnTo>
                <a:lnTo>
                  <a:pt x="88070" y="79665"/>
                </a:lnTo>
                <a:lnTo>
                  <a:pt x="85877" y="84416"/>
                </a:lnTo>
                <a:lnTo>
                  <a:pt x="74914" y="87705"/>
                </a:lnTo>
                <a:lnTo>
                  <a:pt x="70163" y="90994"/>
                </a:lnTo>
                <a:lnTo>
                  <a:pt x="69432" y="96475"/>
                </a:lnTo>
                <a:lnTo>
                  <a:pt x="56642" y="95379"/>
                </a:lnTo>
                <a:lnTo>
                  <a:pt x="47141" y="98302"/>
                </a:lnTo>
                <a:lnTo>
                  <a:pt x="28869" y="92455"/>
                </a:lnTo>
                <a:lnTo>
                  <a:pt x="24484" y="87705"/>
                </a:lnTo>
                <a:lnTo>
                  <a:pt x="6577" y="80031"/>
                </a:lnTo>
                <a:lnTo>
                  <a:pt x="0" y="73818"/>
                </a:lnTo>
                <a:lnTo>
                  <a:pt x="365" y="0"/>
                </a:lnTo>
                <a:close/>
              </a:path>
            </a:pathLst>
          </a:custGeom>
          <a:solidFill>
            <a:srgbClr val="9FC5E8">
              <a:alpha val="4667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75"/>
          <p:cNvSpPr/>
          <p:nvPr/>
        </p:nvSpPr>
        <p:spPr>
          <a:xfrm>
            <a:off x="479119" y="3181607"/>
            <a:ext cx="1607222" cy="1333339"/>
          </a:xfrm>
          <a:custGeom>
            <a:rect b="b" l="l" r="r" t="t"/>
            <a:pathLst>
              <a:path extrusionOk="0" h="66509" w="71990">
                <a:moveTo>
                  <a:pt x="731" y="0"/>
                </a:moveTo>
                <a:lnTo>
                  <a:pt x="12790" y="6213"/>
                </a:lnTo>
                <a:lnTo>
                  <a:pt x="23388" y="10963"/>
                </a:lnTo>
                <a:lnTo>
                  <a:pt x="33985" y="16810"/>
                </a:lnTo>
                <a:lnTo>
                  <a:pt x="47141" y="21926"/>
                </a:lnTo>
                <a:lnTo>
                  <a:pt x="59566" y="18272"/>
                </a:lnTo>
                <a:lnTo>
                  <a:pt x="71990" y="19003"/>
                </a:lnTo>
                <a:lnTo>
                  <a:pt x="70529" y="35447"/>
                </a:lnTo>
                <a:lnTo>
                  <a:pt x="69432" y="42025"/>
                </a:lnTo>
                <a:lnTo>
                  <a:pt x="62124" y="51892"/>
                </a:lnTo>
                <a:lnTo>
                  <a:pt x="58835" y="66509"/>
                </a:lnTo>
                <a:lnTo>
                  <a:pt x="0" y="65778"/>
                </a:lnTo>
                <a:close/>
              </a:path>
            </a:pathLst>
          </a:custGeom>
          <a:solidFill>
            <a:srgbClr val="C27BA0">
              <a:alpha val="494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75"/>
          <p:cNvSpPr/>
          <p:nvPr/>
        </p:nvSpPr>
        <p:spPr>
          <a:xfrm>
            <a:off x="1141982" y="1569846"/>
            <a:ext cx="2044975" cy="1150205"/>
          </a:xfrm>
          <a:custGeom>
            <a:rect b="b" l="l" r="r" t="t"/>
            <a:pathLst>
              <a:path extrusionOk="0" h="57374" w="89062">
                <a:moveTo>
                  <a:pt x="88801" y="10598"/>
                </a:moveTo>
                <a:lnTo>
                  <a:pt x="85512" y="0"/>
                </a:lnTo>
                <a:lnTo>
                  <a:pt x="0" y="366"/>
                </a:lnTo>
                <a:lnTo>
                  <a:pt x="12425" y="35082"/>
                </a:lnTo>
                <a:lnTo>
                  <a:pt x="48603" y="43122"/>
                </a:lnTo>
                <a:lnTo>
                  <a:pt x="62489" y="57374"/>
                </a:lnTo>
                <a:lnTo>
                  <a:pt x="69798" y="52258"/>
                </a:lnTo>
                <a:lnTo>
                  <a:pt x="66509" y="35082"/>
                </a:lnTo>
                <a:lnTo>
                  <a:pt x="61249" y="20425"/>
                </a:lnTo>
                <a:lnTo>
                  <a:pt x="65440" y="16234"/>
                </a:lnTo>
                <a:lnTo>
                  <a:pt x="84300" y="14329"/>
                </a:lnTo>
                <a:lnTo>
                  <a:pt x="89062" y="10519"/>
                </a:lnTo>
              </a:path>
            </a:pathLst>
          </a:custGeom>
          <a:solidFill>
            <a:srgbClr val="93C47D">
              <a:alpha val="396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75"/>
          <p:cNvSpPr/>
          <p:nvPr/>
        </p:nvSpPr>
        <p:spPr>
          <a:xfrm>
            <a:off x="2605198" y="1555391"/>
            <a:ext cx="1915864" cy="1756762"/>
          </a:xfrm>
          <a:custGeom>
            <a:rect b="b" l="l" r="r" t="t"/>
            <a:pathLst>
              <a:path extrusionOk="0" h="87630" w="83439">
                <a:moveTo>
                  <a:pt x="23812" y="0"/>
                </a:moveTo>
                <a:lnTo>
                  <a:pt x="26670" y="6287"/>
                </a:lnTo>
                <a:lnTo>
                  <a:pt x="27051" y="11811"/>
                </a:lnTo>
                <a:lnTo>
                  <a:pt x="23241" y="16764"/>
                </a:lnTo>
                <a:lnTo>
                  <a:pt x="16764" y="17907"/>
                </a:lnTo>
                <a:lnTo>
                  <a:pt x="2286" y="20193"/>
                </a:lnTo>
                <a:lnTo>
                  <a:pt x="0" y="22289"/>
                </a:lnTo>
                <a:lnTo>
                  <a:pt x="5143" y="33719"/>
                </a:lnTo>
                <a:lnTo>
                  <a:pt x="6667" y="48959"/>
                </a:lnTo>
                <a:lnTo>
                  <a:pt x="8572" y="53340"/>
                </a:lnTo>
                <a:lnTo>
                  <a:pt x="7810" y="56769"/>
                </a:lnTo>
                <a:lnTo>
                  <a:pt x="12763" y="58865"/>
                </a:lnTo>
                <a:lnTo>
                  <a:pt x="17145" y="63627"/>
                </a:lnTo>
                <a:lnTo>
                  <a:pt x="22479" y="65913"/>
                </a:lnTo>
                <a:lnTo>
                  <a:pt x="34671" y="66294"/>
                </a:lnTo>
                <a:lnTo>
                  <a:pt x="50863" y="67818"/>
                </a:lnTo>
                <a:lnTo>
                  <a:pt x="58102" y="69152"/>
                </a:lnTo>
                <a:lnTo>
                  <a:pt x="61531" y="72962"/>
                </a:lnTo>
                <a:lnTo>
                  <a:pt x="63817" y="76200"/>
                </a:lnTo>
                <a:lnTo>
                  <a:pt x="66865" y="76200"/>
                </a:lnTo>
                <a:lnTo>
                  <a:pt x="69151" y="82868"/>
                </a:lnTo>
                <a:lnTo>
                  <a:pt x="70294" y="84963"/>
                </a:lnTo>
                <a:lnTo>
                  <a:pt x="83439" y="87630"/>
                </a:lnTo>
                <a:lnTo>
                  <a:pt x="82867" y="572"/>
                </a:lnTo>
                <a:close/>
              </a:path>
            </a:pathLst>
          </a:custGeom>
          <a:solidFill>
            <a:srgbClr val="FF6600">
              <a:alpha val="4784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75"/>
          <p:cNvSpPr/>
          <p:nvPr/>
        </p:nvSpPr>
        <p:spPr>
          <a:xfrm>
            <a:off x="1830974" y="3239626"/>
            <a:ext cx="1277242" cy="1271733"/>
          </a:xfrm>
          <a:custGeom>
            <a:rect b="b" l="l" r="r" t="t"/>
            <a:pathLst>
              <a:path extrusionOk="0" h="63436" w="55626">
                <a:moveTo>
                  <a:pt x="30861" y="0"/>
                </a:moveTo>
                <a:lnTo>
                  <a:pt x="29337" y="2095"/>
                </a:lnTo>
                <a:lnTo>
                  <a:pt x="26670" y="3810"/>
                </a:lnTo>
                <a:lnTo>
                  <a:pt x="21336" y="5524"/>
                </a:lnTo>
                <a:lnTo>
                  <a:pt x="17145" y="6667"/>
                </a:lnTo>
                <a:lnTo>
                  <a:pt x="14669" y="8191"/>
                </a:lnTo>
                <a:lnTo>
                  <a:pt x="12764" y="12763"/>
                </a:lnTo>
                <a:lnTo>
                  <a:pt x="12764" y="15811"/>
                </a:lnTo>
                <a:lnTo>
                  <a:pt x="10859" y="39624"/>
                </a:lnTo>
                <a:lnTo>
                  <a:pt x="3048" y="48958"/>
                </a:lnTo>
                <a:lnTo>
                  <a:pt x="0" y="63436"/>
                </a:lnTo>
                <a:lnTo>
                  <a:pt x="55626" y="63055"/>
                </a:lnTo>
                <a:lnTo>
                  <a:pt x="40767" y="9525"/>
                </a:lnTo>
                <a:lnTo>
                  <a:pt x="36386" y="6096"/>
                </a:lnTo>
                <a:lnTo>
                  <a:pt x="33719" y="4572"/>
                </a:lnTo>
                <a:close/>
              </a:path>
            </a:pathLst>
          </a:custGeom>
          <a:solidFill>
            <a:srgbClr val="FFD966">
              <a:alpha val="2784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75"/>
          <p:cNvSpPr/>
          <p:nvPr/>
        </p:nvSpPr>
        <p:spPr>
          <a:xfrm>
            <a:off x="2551630" y="2716399"/>
            <a:ext cx="1963968" cy="1783486"/>
          </a:xfrm>
          <a:custGeom>
            <a:rect b="b" l="l" r="r" t="t"/>
            <a:pathLst>
              <a:path extrusionOk="0" h="88963" w="85534">
                <a:moveTo>
                  <a:pt x="10477" y="0"/>
                </a:moveTo>
                <a:lnTo>
                  <a:pt x="2667" y="4381"/>
                </a:lnTo>
                <a:lnTo>
                  <a:pt x="2857" y="9525"/>
                </a:lnTo>
                <a:lnTo>
                  <a:pt x="762" y="15240"/>
                </a:lnTo>
                <a:lnTo>
                  <a:pt x="0" y="19812"/>
                </a:lnTo>
                <a:lnTo>
                  <a:pt x="1714" y="24765"/>
                </a:lnTo>
                <a:lnTo>
                  <a:pt x="4000" y="29527"/>
                </a:lnTo>
                <a:lnTo>
                  <a:pt x="9715" y="32194"/>
                </a:lnTo>
                <a:lnTo>
                  <a:pt x="12001" y="35242"/>
                </a:lnTo>
                <a:lnTo>
                  <a:pt x="26479" y="88963"/>
                </a:lnTo>
                <a:lnTo>
                  <a:pt x="85534" y="88773"/>
                </a:lnTo>
                <a:lnTo>
                  <a:pt x="85534" y="29908"/>
                </a:lnTo>
                <a:lnTo>
                  <a:pt x="71247" y="27051"/>
                </a:lnTo>
                <a:lnTo>
                  <a:pt x="68199" y="19621"/>
                </a:lnTo>
                <a:lnTo>
                  <a:pt x="64770" y="18669"/>
                </a:lnTo>
                <a:lnTo>
                  <a:pt x="59817" y="12382"/>
                </a:lnTo>
                <a:lnTo>
                  <a:pt x="53340" y="11049"/>
                </a:lnTo>
                <a:lnTo>
                  <a:pt x="26670" y="8953"/>
                </a:lnTo>
                <a:lnTo>
                  <a:pt x="19812" y="7810"/>
                </a:lnTo>
                <a:lnTo>
                  <a:pt x="13335" y="2095"/>
                </a:lnTo>
                <a:close/>
              </a:path>
            </a:pathLst>
          </a:custGeom>
          <a:solidFill>
            <a:srgbClr val="C064FC">
              <a:alpha val="396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777" name="Google Shape;77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7118" y="3552913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78" name="Google Shape;77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4541" y="3293214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79" name="Google Shape;77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7798" y="2934218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0" name="Google Shape;78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6296" y="362929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1" name="Google Shape;78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4541" y="3934823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2" name="Google Shape;78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6939" y="410667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3" name="Google Shape;78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8881" y="4254284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4" name="Google Shape;78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2074" y="416645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5" name="Google Shape;78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5243" y="4329383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6" name="Google Shape;78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3017" y="380312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7" name="Google Shape;78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669" y="386607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8" name="Google Shape;78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8722" y="410667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89" name="Google Shape;78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6744" y="3700524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0" name="Google Shape;79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721" y="4233876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1" name="Google Shape;79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465" y="344082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2" name="Google Shape;79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3271" y="362929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3" name="Google Shape;79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1982" y="395906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4" name="Google Shape;79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456" y="429115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5" name="Google Shape;79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254" y="3700524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6" name="Google Shape;79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456" y="285308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7" name="Google Shape;79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957" y="2481408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8" name="Google Shape;79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4522" y="243175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9" name="Google Shape;79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063" y="248139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0" name="Google Shape;80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3271" y="3055487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1" name="Google Shape;80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4110" y="401368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2" name="Google Shape;80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3330" y="410666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3" name="Google Shape;80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4759" y="226752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4" name="Google Shape;80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7007" y="1629728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5" name="Google Shape;80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7007" y="1805407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6" name="Google Shape;80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7007" y="1992553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7" name="Google Shape;80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1618" y="155539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8" name="Google Shape;80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0513" y="168568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09" name="Google Shape;80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919" y="1629728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0" name="Google Shape;81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919" y="174813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1" name="Google Shape;81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0674" y="187034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2" name="Google Shape;81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1062" y="215676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3" name="Google Shape;81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9796" y="2248423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4" name="Google Shape;81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7386" y="215676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5" name="Google Shape;81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5834" y="168568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6" name="Google Shape;81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194" y="184494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7" name="Google Shape;81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7225" y="2065708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8" name="Google Shape;81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573" y="210961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19" name="Google Shape;81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7743" y="196200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0" name="Google Shape;82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7040" y="215676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1" name="Google Shape;82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8929" y="178522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2" name="Google Shape;82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9470" y="1906047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3" name="Google Shape;82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8358" y="233492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4" name="Google Shape;82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1241" y="262901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5" name="Google Shape;82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2759" y="354338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6" name="Google Shape;82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0182" y="328369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7" name="Google Shape;82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3441" y="292469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8" name="Google Shape;82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1939" y="361977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29" name="Google Shape;82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0182" y="392530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0" name="Google Shape;83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2582" y="409715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1" name="Google Shape;83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4524" y="424476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2" name="Google Shape;83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7717" y="415693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3" name="Google Shape;83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0886" y="431986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4" name="Google Shape;83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8659" y="3793606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5" name="Google Shape;83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3312" y="3856556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6" name="Google Shape;83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4364" y="409715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7" name="Google Shape;83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2385" y="369100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8" name="Google Shape;83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5364" y="4224353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9" name="Google Shape;83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6107" y="3431303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0" name="Google Shape;84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8914" y="361977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1" name="Google Shape;84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7623" y="3949537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2" name="Google Shape;84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9097" y="428162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3" name="Google Shape;84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4897" y="369100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4" name="Google Shape;84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9097" y="284356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5" name="Google Shape;84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6600" y="2471886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6" name="Google Shape;84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0164" y="2422227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7" name="Google Shape;84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3705" y="2471876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8" name="Google Shape;84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8914" y="3045964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9" name="Google Shape;84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9753" y="4004158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0" name="Google Shape;85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8973" y="409714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1" name="Google Shape;85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0402" y="2258006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2" name="Google Shape;85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2649" y="1620206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3" name="Google Shape;85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2649" y="179588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4" name="Google Shape;85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2649" y="198303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5" name="Google Shape;85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7261" y="154586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6" name="Google Shape;85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6154" y="167615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7" name="Google Shape;85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2560" y="1620206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8" name="Google Shape;85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2560" y="1738608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59" name="Google Shape;85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6316" y="186081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0" name="Google Shape;86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705" y="214724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1" name="Google Shape;86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5438" y="2238901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2" name="Google Shape;86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3028" y="214724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3" name="Google Shape;86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1476" y="167615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4" name="Google Shape;86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3837" y="1835419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5" name="Google Shape;86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2866" y="2056185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6" name="Google Shape;86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215" y="2100090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7" name="Google Shape;86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3386" y="1952478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8" name="Google Shape;86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2682" y="2147242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69" name="Google Shape;86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4570" y="1775707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70" name="Google Shape;87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4000" y="2325407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71" name="Google Shape;87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6883" y="2619488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72" name="Google Shape;87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4912" y="3181607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73" name="Google Shape;87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8876" y="3242713"/>
            <a:ext cx="96712" cy="1476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6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Grouping and Ordering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9" name="Google Shape;87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131" y="1060256"/>
            <a:ext cx="5852962" cy="3115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76"/>
          <p:cNvSpPr txBox="1"/>
          <p:nvPr/>
        </p:nvSpPr>
        <p:spPr>
          <a:xfrm>
            <a:off x="1999013" y="4269488"/>
            <a:ext cx="816975" cy="3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Old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Google Shape;881;p76"/>
          <p:cNvSpPr txBox="1"/>
          <p:nvPr/>
        </p:nvSpPr>
        <p:spPr>
          <a:xfrm>
            <a:off x="4056506" y="4269488"/>
            <a:ext cx="101835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New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(grouping)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76"/>
          <p:cNvSpPr txBox="1"/>
          <p:nvPr/>
        </p:nvSpPr>
        <p:spPr>
          <a:xfrm>
            <a:off x="5876606" y="4269488"/>
            <a:ext cx="924525" cy="3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Ordering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7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outing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694" y="1125281"/>
            <a:ext cx="6124201" cy="340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/>
        </p:nvSpPr>
        <p:spPr>
          <a:xfrm>
            <a:off x="344269" y="1624838"/>
            <a:ext cx="2981250" cy="6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42"/>
          <p:cNvSpPr txBox="1"/>
          <p:nvPr/>
        </p:nvSpPr>
        <p:spPr>
          <a:xfrm>
            <a:off x="3278513" y="1226813"/>
            <a:ext cx="5373675" cy="2689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 of smart sorting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Sort by POI method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Sort by AOI method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Theory discussion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Looking forward into the future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8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Apply in the Pick up Stage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4" name="Google Shape;89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50" y="966325"/>
            <a:ext cx="3926275" cy="39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9"/>
          <p:cNvSpPr txBox="1"/>
          <p:nvPr/>
        </p:nvSpPr>
        <p:spPr>
          <a:xfrm>
            <a:off x="479121" y="620038"/>
            <a:ext cx="817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Apply in the Shopee Logistics Service</a:t>
            </a:r>
            <a:endParaRPr b="1" sz="1800">
              <a:solidFill>
                <a:srgbClr val="EE4D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00" name="Google Shape;900;p79"/>
          <p:cNvGraphicFramePr/>
          <p:nvPr/>
        </p:nvGraphicFramePr>
        <p:xfrm>
          <a:off x="4873144" y="12007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{E207F5DD-813D-4597-AC46-22284395F278}</a:tableStyleId>
              </a:tblPr>
              <a:tblGrid>
                <a:gridCol w="1889550"/>
                <a:gridCol w="1889550"/>
              </a:tblGrid>
              <a:tr h="59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Alfatrex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International Express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</a:tr>
              <a:tr h="3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Anteraja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J&amp;T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</a:tr>
              <a:tr h="3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Best Express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JNE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</a:tr>
              <a:tr h="3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City-Link Express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Kerry Express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</a:tr>
              <a:tr h="3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DHL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Ninja Xpress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</a:tr>
              <a:tr h="3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Flash Express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Poslaju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</a:tr>
              <a:tr h="3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GoGo Xpress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Thailand Post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</a:tr>
              <a:tr h="3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Grab Express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Lorry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68575" marL="68575" anchor="b"/>
                </a:tc>
              </a:tr>
            </a:tbl>
          </a:graphicData>
        </a:graphic>
      </p:graphicFrame>
      <p:pic>
        <p:nvPicPr>
          <p:cNvPr id="901" name="Google Shape;901;p79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19" y="1200768"/>
            <a:ext cx="4176546" cy="258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0"/>
          <p:cNvSpPr/>
          <p:nvPr/>
        </p:nvSpPr>
        <p:spPr>
          <a:xfrm>
            <a:off x="1042792" y="2884187"/>
            <a:ext cx="54248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 for joining us</a:t>
            </a:r>
            <a:endParaRPr b="1" i="0" sz="3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文本&#10;&#10;中度可信度描述已自动生成" id="907" name="Google Shape;90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792" y="1759226"/>
            <a:ext cx="3430984" cy="77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/>
        </p:nvSpPr>
        <p:spPr>
          <a:xfrm>
            <a:off x="1116225" y="2194519"/>
            <a:ext cx="6911550" cy="6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93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AutoNum type="arabicPeriod"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Background of smart sorting</a:t>
            </a:r>
            <a:endParaRPr b="1" i="0" sz="3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The journey of a package 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138" y="1033256"/>
            <a:ext cx="5901112" cy="36426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44"/>
          <p:cNvGrpSpPr/>
          <p:nvPr/>
        </p:nvGrpSpPr>
        <p:grpSpPr>
          <a:xfrm>
            <a:off x="1590109" y="1187981"/>
            <a:ext cx="5787708" cy="3333225"/>
            <a:chOff x="2488745" y="1804200"/>
            <a:chExt cx="7716944" cy="4444300"/>
          </a:xfrm>
        </p:grpSpPr>
        <p:grpSp>
          <p:nvGrpSpPr>
            <p:cNvPr id="257" name="Google Shape;257;p44"/>
            <p:cNvGrpSpPr/>
            <p:nvPr/>
          </p:nvGrpSpPr>
          <p:grpSpPr>
            <a:xfrm>
              <a:off x="4730926" y="3855752"/>
              <a:ext cx="369679" cy="329496"/>
              <a:chOff x="-4910049" y="5665640"/>
              <a:chExt cx="369679" cy="329496"/>
            </a:xfrm>
          </p:grpSpPr>
          <p:sp>
            <p:nvSpPr>
              <p:cNvPr id="258" name="Google Shape;258;p44"/>
              <p:cNvSpPr/>
              <p:nvPr/>
            </p:nvSpPr>
            <p:spPr>
              <a:xfrm>
                <a:off x="-4910049" y="5665640"/>
                <a:ext cx="369679" cy="188413"/>
              </a:xfrm>
              <a:custGeom>
                <a:rect b="b" l="l" r="r" t="t"/>
                <a:pathLst>
                  <a:path extrusionOk="0" h="293" w="595">
                    <a:moveTo>
                      <a:pt x="544" y="283"/>
                    </a:moveTo>
                    <a:cubicBezTo>
                      <a:pt x="297" y="69"/>
                      <a:pt x="297" y="69"/>
                      <a:pt x="297" y="69"/>
                    </a:cubicBezTo>
                    <a:cubicBezTo>
                      <a:pt x="51" y="283"/>
                      <a:pt x="51" y="283"/>
                      <a:pt x="51" y="283"/>
                    </a:cubicBezTo>
                    <a:cubicBezTo>
                      <a:pt x="39" y="293"/>
                      <a:pt x="21" y="292"/>
                      <a:pt x="10" y="280"/>
                    </a:cubicBezTo>
                    <a:cubicBezTo>
                      <a:pt x="10" y="280"/>
                      <a:pt x="10" y="280"/>
                      <a:pt x="10" y="280"/>
                    </a:cubicBezTo>
                    <a:cubicBezTo>
                      <a:pt x="0" y="268"/>
                      <a:pt x="1" y="250"/>
                      <a:pt x="13" y="239"/>
                    </a:cubicBezTo>
                    <a:cubicBezTo>
                      <a:pt x="13" y="239"/>
                      <a:pt x="13" y="239"/>
                      <a:pt x="13" y="239"/>
                    </a:cubicBezTo>
                    <a:cubicBezTo>
                      <a:pt x="279" y="9"/>
                      <a:pt x="279" y="9"/>
                      <a:pt x="279" y="9"/>
                    </a:cubicBezTo>
                    <a:cubicBezTo>
                      <a:pt x="289" y="0"/>
                      <a:pt x="305" y="0"/>
                      <a:pt x="316" y="9"/>
                    </a:cubicBezTo>
                    <a:cubicBezTo>
                      <a:pt x="316" y="9"/>
                      <a:pt x="316" y="9"/>
                      <a:pt x="316" y="9"/>
                    </a:cubicBezTo>
                    <a:cubicBezTo>
                      <a:pt x="581" y="239"/>
                      <a:pt x="581" y="239"/>
                      <a:pt x="581" y="239"/>
                    </a:cubicBezTo>
                    <a:cubicBezTo>
                      <a:pt x="593" y="250"/>
                      <a:pt x="595" y="268"/>
                      <a:pt x="584" y="280"/>
                    </a:cubicBezTo>
                    <a:cubicBezTo>
                      <a:pt x="584" y="280"/>
                      <a:pt x="584" y="280"/>
                      <a:pt x="584" y="280"/>
                    </a:cubicBezTo>
                    <a:cubicBezTo>
                      <a:pt x="579" y="286"/>
                      <a:pt x="571" y="290"/>
                      <a:pt x="563" y="290"/>
                    </a:cubicBezTo>
                    <a:cubicBezTo>
                      <a:pt x="563" y="290"/>
                      <a:pt x="563" y="290"/>
                      <a:pt x="563" y="290"/>
                    </a:cubicBezTo>
                    <a:cubicBezTo>
                      <a:pt x="556" y="290"/>
                      <a:pt x="549" y="287"/>
                      <a:pt x="544" y="283"/>
                    </a:cubicBezTo>
                    <a:close/>
                  </a:path>
                </a:pathLst>
              </a:custGeom>
              <a:solidFill>
                <a:srgbClr val="23A3D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4"/>
              <p:cNvSpPr/>
              <p:nvPr/>
            </p:nvSpPr>
            <p:spPr>
              <a:xfrm>
                <a:off x="-4867225" y="5719601"/>
                <a:ext cx="284032" cy="275535"/>
              </a:xfrm>
              <a:custGeom>
                <a:rect b="b" l="l" r="r" t="t"/>
                <a:pathLst>
                  <a:path extrusionOk="0" h="429" w="457">
                    <a:moveTo>
                      <a:pt x="457" y="198"/>
                    </a:moveTo>
                    <a:cubicBezTo>
                      <a:pt x="228" y="0"/>
                      <a:pt x="228" y="0"/>
                      <a:pt x="228" y="0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0" y="409"/>
                      <a:pt x="20" y="429"/>
                      <a:pt x="44" y="429"/>
                    </a:cubicBezTo>
                    <a:cubicBezTo>
                      <a:pt x="169" y="429"/>
                      <a:pt x="169" y="429"/>
                      <a:pt x="169" y="429"/>
                    </a:cubicBezTo>
                    <a:cubicBezTo>
                      <a:pt x="169" y="254"/>
                      <a:pt x="169" y="254"/>
                      <a:pt x="169" y="254"/>
                    </a:cubicBezTo>
                    <a:cubicBezTo>
                      <a:pt x="169" y="239"/>
                      <a:pt x="181" y="228"/>
                      <a:pt x="195" y="228"/>
                    </a:cubicBezTo>
                    <a:cubicBezTo>
                      <a:pt x="261" y="228"/>
                      <a:pt x="261" y="228"/>
                      <a:pt x="261" y="228"/>
                    </a:cubicBezTo>
                    <a:cubicBezTo>
                      <a:pt x="276" y="228"/>
                      <a:pt x="288" y="239"/>
                      <a:pt x="288" y="254"/>
                    </a:cubicBezTo>
                    <a:cubicBezTo>
                      <a:pt x="288" y="429"/>
                      <a:pt x="288" y="429"/>
                      <a:pt x="288" y="429"/>
                    </a:cubicBezTo>
                    <a:cubicBezTo>
                      <a:pt x="413" y="429"/>
                      <a:pt x="413" y="429"/>
                      <a:pt x="413" y="429"/>
                    </a:cubicBezTo>
                    <a:cubicBezTo>
                      <a:pt x="437" y="429"/>
                      <a:pt x="457" y="409"/>
                      <a:pt x="457" y="385"/>
                    </a:cubicBezTo>
                    <a:cubicBezTo>
                      <a:pt x="457" y="198"/>
                      <a:pt x="457" y="198"/>
                      <a:pt x="457" y="198"/>
                    </a:cubicBezTo>
                    <a:close/>
                  </a:path>
                </a:pathLst>
              </a:custGeom>
              <a:solidFill>
                <a:srgbClr val="3B444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4"/>
              <p:cNvSpPr/>
              <p:nvPr/>
            </p:nvSpPr>
            <p:spPr>
              <a:xfrm>
                <a:off x="-4660392" y="5667750"/>
                <a:ext cx="40493" cy="41300"/>
              </a:xfrm>
              <a:custGeom>
                <a:rect b="b" l="l" r="r" t="t"/>
                <a:pathLst>
                  <a:path extrusionOk="0" h="64" w="65">
                    <a:moveTo>
                      <a:pt x="29" y="25"/>
                    </a:moveTo>
                    <a:cubicBezTo>
                      <a:pt x="29" y="25"/>
                      <a:pt x="48" y="37"/>
                      <a:pt x="61" y="53"/>
                    </a:cubicBezTo>
                    <a:cubicBezTo>
                      <a:pt x="62" y="43"/>
                      <a:pt x="65" y="0"/>
                      <a:pt x="8" y="5"/>
                    </a:cubicBezTo>
                    <a:cubicBezTo>
                      <a:pt x="8" y="5"/>
                      <a:pt x="0" y="64"/>
                      <a:pt x="58" y="56"/>
                    </a:cubicBezTo>
                    <a:cubicBezTo>
                      <a:pt x="47" y="47"/>
                      <a:pt x="35" y="31"/>
                      <a:pt x="29" y="25"/>
                    </a:cubicBezTo>
                    <a:close/>
                  </a:path>
                </a:pathLst>
              </a:custGeom>
              <a:solidFill>
                <a:srgbClr val="A6C84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1" name="Google Shape;261;p44"/>
            <p:cNvSpPr txBox="1"/>
            <p:nvPr/>
          </p:nvSpPr>
          <p:spPr>
            <a:xfrm>
              <a:off x="2488745" y="2444930"/>
              <a:ext cx="13671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81F5C"/>
                  </a:solidFill>
                  <a:latin typeface="Arial"/>
                  <a:ea typeface="Arial"/>
                  <a:cs typeface="Arial"/>
                  <a:sym typeface="Arial"/>
                </a:rPr>
                <a:t>Marketplace</a:t>
              </a:r>
              <a:endParaRPr b="1" i="0" sz="800" u="none" cap="none" strike="noStrike">
                <a:solidFill>
                  <a:srgbClr val="081F5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81F5C"/>
                  </a:solidFill>
                  <a:latin typeface="Arial"/>
                  <a:ea typeface="Arial"/>
                  <a:cs typeface="Arial"/>
                  <a:sym typeface="Arial"/>
                </a:rPr>
                <a:t>Seller</a:t>
              </a:r>
              <a:endParaRPr b="0" i="0" sz="800" u="none" cap="none" strike="noStrike">
                <a:solidFill>
                  <a:srgbClr val="081F5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2" name="Google Shape;262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11722" y="1804200"/>
              <a:ext cx="624205" cy="640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44"/>
            <p:cNvSpPr txBox="1"/>
            <p:nvPr/>
          </p:nvSpPr>
          <p:spPr>
            <a:xfrm>
              <a:off x="3398248" y="3716525"/>
              <a:ext cx="9708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81F5C"/>
                  </a:solidFill>
                  <a:latin typeface="Arial"/>
                  <a:ea typeface="Arial"/>
                  <a:cs typeface="Arial"/>
                  <a:sym typeface="Arial"/>
                </a:rPr>
                <a:t>Pickup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4"/>
            <p:cNvSpPr txBox="1"/>
            <p:nvPr/>
          </p:nvSpPr>
          <p:spPr>
            <a:xfrm>
              <a:off x="4369048" y="2489300"/>
              <a:ext cx="9708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81F5C"/>
                  </a:solidFill>
                  <a:latin typeface="Arial"/>
                  <a:ea typeface="Arial"/>
                  <a:cs typeface="Arial"/>
                  <a:sym typeface="Arial"/>
                </a:rPr>
                <a:t>Pickup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4"/>
            <p:cNvSpPr txBox="1"/>
            <p:nvPr/>
          </p:nvSpPr>
          <p:spPr>
            <a:xfrm>
              <a:off x="8283073" y="4910700"/>
              <a:ext cx="9708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Delivery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98250" y="2210827"/>
              <a:ext cx="5827824" cy="34406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44"/>
            <p:cNvGrpSpPr/>
            <p:nvPr/>
          </p:nvGrpSpPr>
          <p:grpSpPr>
            <a:xfrm>
              <a:off x="8965530" y="5125566"/>
              <a:ext cx="1240160" cy="1066745"/>
              <a:chOff x="9071054" y="2209631"/>
              <a:chExt cx="1374900" cy="1152117"/>
            </a:xfrm>
          </p:grpSpPr>
          <p:pic>
            <p:nvPicPr>
              <p:cNvPr id="268" name="Google Shape;268;p4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408689" y="2209631"/>
                <a:ext cx="731520" cy="7315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9" name="Google Shape;269;p44"/>
              <p:cNvSpPr txBox="1"/>
              <p:nvPr/>
            </p:nvSpPr>
            <p:spPr>
              <a:xfrm>
                <a:off x="9071054" y="2941148"/>
                <a:ext cx="1374900" cy="4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3325" lIns="46650" spcFirstLastPara="1" rIns="46650" wrap="square" tIns="23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081F5C"/>
                    </a:solidFill>
                    <a:latin typeface="Arial"/>
                    <a:ea typeface="Arial"/>
                    <a:cs typeface="Arial"/>
                    <a:sym typeface="Arial"/>
                  </a:rPr>
                  <a:t>Buyer</a:t>
                </a:r>
                <a:endParaRPr b="1" i="0" sz="800" u="none" cap="none" strike="noStrike">
                  <a:solidFill>
                    <a:srgbClr val="081F5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0" name="Google Shape;270;p44"/>
            <p:cNvSpPr/>
            <p:nvPr/>
          </p:nvSpPr>
          <p:spPr>
            <a:xfrm>
              <a:off x="3513925" y="2243275"/>
              <a:ext cx="5827814" cy="3095835"/>
            </a:xfrm>
            <a:custGeom>
              <a:rect b="b" l="l" r="r" t="t"/>
              <a:pathLst>
                <a:path extrusionOk="0" h="3319930" w="5798820">
                  <a:moveTo>
                    <a:pt x="0" y="0"/>
                  </a:moveTo>
                  <a:cubicBezTo>
                    <a:pt x="202565" y="21590"/>
                    <a:pt x="673735" y="40005"/>
                    <a:pt x="1126490" y="144780"/>
                  </a:cubicBezTo>
                  <a:cubicBezTo>
                    <a:pt x="1579245" y="249555"/>
                    <a:pt x="1927225" y="220345"/>
                    <a:pt x="2263775" y="523875"/>
                  </a:cubicBezTo>
                  <a:cubicBezTo>
                    <a:pt x="2600325" y="827405"/>
                    <a:pt x="2442210" y="1288415"/>
                    <a:pt x="2810510" y="1661160"/>
                  </a:cubicBezTo>
                  <a:cubicBezTo>
                    <a:pt x="3178810" y="2033905"/>
                    <a:pt x="3642360" y="2209800"/>
                    <a:pt x="4104005" y="2386330"/>
                  </a:cubicBezTo>
                  <a:cubicBezTo>
                    <a:pt x="4565650" y="2562860"/>
                    <a:pt x="4792980" y="2372995"/>
                    <a:pt x="5118735" y="2542540"/>
                  </a:cubicBezTo>
                  <a:cubicBezTo>
                    <a:pt x="5444490" y="2712085"/>
                    <a:pt x="5602605" y="3082290"/>
                    <a:pt x="5732145" y="3234055"/>
                  </a:cubicBezTo>
                  <a:cubicBezTo>
                    <a:pt x="5861685" y="3385820"/>
                    <a:pt x="5758815" y="3287395"/>
                    <a:pt x="5765165" y="3300730"/>
                  </a:cubicBezTo>
                  <a:cubicBezTo>
                    <a:pt x="5771515" y="3314065"/>
                    <a:pt x="5758180" y="3298190"/>
                    <a:pt x="5765165" y="3300730"/>
                  </a:cubicBezTo>
                  <a:cubicBezTo>
                    <a:pt x="5772150" y="3303270"/>
                    <a:pt x="5791835" y="3309620"/>
                    <a:pt x="5798820" y="3312160"/>
                  </a:cubicBezTo>
                </a:path>
              </a:pathLst>
            </a:custGeom>
            <a:noFill/>
            <a:ln cap="flat" cmpd="sng" w="38100">
              <a:solidFill>
                <a:srgbClr val="EA5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" name="Google Shape;271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33800" y="3426698"/>
              <a:ext cx="700999" cy="639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13917" y="3075800"/>
              <a:ext cx="701007" cy="64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84717" y="1848575"/>
              <a:ext cx="701007" cy="64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398742" y="4269975"/>
              <a:ext cx="701007" cy="64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4"/>
            <p:cNvSpPr txBox="1"/>
            <p:nvPr/>
          </p:nvSpPr>
          <p:spPr>
            <a:xfrm>
              <a:off x="5688397" y="2343876"/>
              <a:ext cx="9708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81F5C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b="1" lang="en" sz="800">
                  <a:solidFill>
                    <a:srgbClr val="081F5C"/>
                  </a:solidFill>
                </a:rPr>
                <a:t>irst Mile Hub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4"/>
            <p:cNvSpPr txBox="1"/>
            <p:nvPr/>
          </p:nvSpPr>
          <p:spPr>
            <a:xfrm>
              <a:off x="5676602" y="4145820"/>
              <a:ext cx="8154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81F5C"/>
                  </a:solidFill>
                  <a:latin typeface="Arial"/>
                  <a:ea typeface="Arial"/>
                  <a:cs typeface="Arial"/>
                  <a:sym typeface="Arial"/>
                </a:rPr>
                <a:t>SOC</a:t>
              </a:r>
              <a:r>
                <a:rPr b="1" lang="en" sz="800">
                  <a:solidFill>
                    <a:srgbClr val="081F5C"/>
                  </a:solidFill>
                </a:rPr>
                <a:t>-FM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44"/>
            <p:cNvGrpSpPr/>
            <p:nvPr/>
          </p:nvGrpSpPr>
          <p:grpSpPr>
            <a:xfrm>
              <a:off x="5484136" y="2444913"/>
              <a:ext cx="369679" cy="329498"/>
              <a:chOff x="-4094689" y="4578663"/>
              <a:chExt cx="369679" cy="329498"/>
            </a:xfrm>
          </p:grpSpPr>
          <p:sp>
            <p:nvSpPr>
              <p:cNvPr id="278" name="Google Shape;278;p44"/>
              <p:cNvSpPr/>
              <p:nvPr/>
            </p:nvSpPr>
            <p:spPr>
              <a:xfrm>
                <a:off x="-4094689" y="4578663"/>
                <a:ext cx="369679" cy="188413"/>
              </a:xfrm>
              <a:custGeom>
                <a:rect b="b" l="l" r="r" t="t"/>
                <a:pathLst>
                  <a:path extrusionOk="0" h="293" w="595">
                    <a:moveTo>
                      <a:pt x="544" y="283"/>
                    </a:moveTo>
                    <a:cubicBezTo>
                      <a:pt x="297" y="69"/>
                      <a:pt x="297" y="69"/>
                      <a:pt x="297" y="69"/>
                    </a:cubicBezTo>
                    <a:cubicBezTo>
                      <a:pt x="51" y="283"/>
                      <a:pt x="51" y="283"/>
                      <a:pt x="51" y="283"/>
                    </a:cubicBezTo>
                    <a:cubicBezTo>
                      <a:pt x="39" y="293"/>
                      <a:pt x="21" y="292"/>
                      <a:pt x="10" y="280"/>
                    </a:cubicBezTo>
                    <a:cubicBezTo>
                      <a:pt x="10" y="280"/>
                      <a:pt x="10" y="280"/>
                      <a:pt x="10" y="280"/>
                    </a:cubicBezTo>
                    <a:cubicBezTo>
                      <a:pt x="0" y="268"/>
                      <a:pt x="1" y="250"/>
                      <a:pt x="13" y="239"/>
                    </a:cubicBezTo>
                    <a:cubicBezTo>
                      <a:pt x="13" y="239"/>
                      <a:pt x="13" y="239"/>
                      <a:pt x="13" y="239"/>
                    </a:cubicBezTo>
                    <a:cubicBezTo>
                      <a:pt x="279" y="9"/>
                      <a:pt x="279" y="9"/>
                      <a:pt x="279" y="9"/>
                    </a:cubicBezTo>
                    <a:cubicBezTo>
                      <a:pt x="289" y="0"/>
                      <a:pt x="305" y="0"/>
                      <a:pt x="316" y="9"/>
                    </a:cubicBezTo>
                    <a:cubicBezTo>
                      <a:pt x="316" y="9"/>
                      <a:pt x="316" y="9"/>
                      <a:pt x="316" y="9"/>
                    </a:cubicBezTo>
                    <a:cubicBezTo>
                      <a:pt x="581" y="239"/>
                      <a:pt x="581" y="239"/>
                      <a:pt x="581" y="239"/>
                    </a:cubicBezTo>
                    <a:cubicBezTo>
                      <a:pt x="593" y="250"/>
                      <a:pt x="595" y="268"/>
                      <a:pt x="584" y="280"/>
                    </a:cubicBezTo>
                    <a:cubicBezTo>
                      <a:pt x="584" y="280"/>
                      <a:pt x="584" y="280"/>
                      <a:pt x="584" y="280"/>
                    </a:cubicBezTo>
                    <a:cubicBezTo>
                      <a:pt x="579" y="286"/>
                      <a:pt x="571" y="290"/>
                      <a:pt x="563" y="290"/>
                    </a:cubicBezTo>
                    <a:cubicBezTo>
                      <a:pt x="563" y="290"/>
                      <a:pt x="563" y="290"/>
                      <a:pt x="563" y="290"/>
                    </a:cubicBezTo>
                    <a:cubicBezTo>
                      <a:pt x="556" y="290"/>
                      <a:pt x="549" y="287"/>
                      <a:pt x="544" y="283"/>
                    </a:cubicBezTo>
                    <a:close/>
                  </a:path>
                </a:pathLst>
              </a:custGeom>
              <a:solidFill>
                <a:srgbClr val="23A3D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4"/>
              <p:cNvSpPr/>
              <p:nvPr/>
            </p:nvSpPr>
            <p:spPr>
              <a:xfrm>
                <a:off x="-4051866" y="4632625"/>
                <a:ext cx="284032" cy="275536"/>
              </a:xfrm>
              <a:custGeom>
                <a:rect b="b" l="l" r="r" t="t"/>
                <a:pathLst>
                  <a:path extrusionOk="0" h="429" w="457">
                    <a:moveTo>
                      <a:pt x="457" y="198"/>
                    </a:moveTo>
                    <a:cubicBezTo>
                      <a:pt x="228" y="0"/>
                      <a:pt x="228" y="0"/>
                      <a:pt x="228" y="0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0" y="409"/>
                      <a:pt x="20" y="429"/>
                      <a:pt x="44" y="429"/>
                    </a:cubicBezTo>
                    <a:cubicBezTo>
                      <a:pt x="169" y="429"/>
                      <a:pt x="169" y="429"/>
                      <a:pt x="169" y="429"/>
                    </a:cubicBezTo>
                    <a:cubicBezTo>
                      <a:pt x="169" y="254"/>
                      <a:pt x="169" y="254"/>
                      <a:pt x="169" y="254"/>
                    </a:cubicBezTo>
                    <a:cubicBezTo>
                      <a:pt x="169" y="239"/>
                      <a:pt x="181" y="228"/>
                      <a:pt x="195" y="228"/>
                    </a:cubicBezTo>
                    <a:cubicBezTo>
                      <a:pt x="261" y="228"/>
                      <a:pt x="261" y="228"/>
                      <a:pt x="261" y="228"/>
                    </a:cubicBezTo>
                    <a:cubicBezTo>
                      <a:pt x="276" y="228"/>
                      <a:pt x="288" y="239"/>
                      <a:pt x="288" y="254"/>
                    </a:cubicBezTo>
                    <a:cubicBezTo>
                      <a:pt x="288" y="429"/>
                      <a:pt x="288" y="429"/>
                      <a:pt x="288" y="429"/>
                    </a:cubicBezTo>
                    <a:cubicBezTo>
                      <a:pt x="413" y="429"/>
                      <a:pt x="413" y="429"/>
                      <a:pt x="413" y="429"/>
                    </a:cubicBezTo>
                    <a:cubicBezTo>
                      <a:pt x="437" y="429"/>
                      <a:pt x="457" y="409"/>
                      <a:pt x="457" y="385"/>
                    </a:cubicBezTo>
                    <a:cubicBezTo>
                      <a:pt x="457" y="198"/>
                      <a:pt x="457" y="198"/>
                      <a:pt x="457" y="198"/>
                    </a:cubicBezTo>
                    <a:close/>
                  </a:path>
                </a:pathLst>
              </a:custGeom>
              <a:solidFill>
                <a:srgbClr val="3B444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4"/>
              <p:cNvSpPr/>
              <p:nvPr/>
            </p:nvSpPr>
            <p:spPr>
              <a:xfrm>
                <a:off x="-3845032" y="4580773"/>
                <a:ext cx="40493" cy="41300"/>
              </a:xfrm>
              <a:custGeom>
                <a:rect b="b" l="l" r="r" t="t"/>
                <a:pathLst>
                  <a:path extrusionOk="0" h="64" w="65">
                    <a:moveTo>
                      <a:pt x="29" y="25"/>
                    </a:moveTo>
                    <a:cubicBezTo>
                      <a:pt x="29" y="25"/>
                      <a:pt x="48" y="37"/>
                      <a:pt x="61" y="53"/>
                    </a:cubicBezTo>
                    <a:cubicBezTo>
                      <a:pt x="62" y="43"/>
                      <a:pt x="65" y="0"/>
                      <a:pt x="8" y="5"/>
                    </a:cubicBezTo>
                    <a:cubicBezTo>
                      <a:pt x="8" y="5"/>
                      <a:pt x="0" y="64"/>
                      <a:pt x="58" y="56"/>
                    </a:cubicBezTo>
                    <a:cubicBezTo>
                      <a:pt x="47" y="47"/>
                      <a:pt x="35" y="31"/>
                      <a:pt x="29" y="25"/>
                    </a:cubicBezTo>
                    <a:close/>
                  </a:path>
                </a:pathLst>
              </a:custGeom>
              <a:solidFill>
                <a:srgbClr val="A6C84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1" name="Google Shape;281;p44"/>
            <p:cNvSpPr txBox="1"/>
            <p:nvPr/>
          </p:nvSpPr>
          <p:spPr>
            <a:xfrm>
              <a:off x="7556148" y="5819200"/>
              <a:ext cx="9708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Delivery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" name="Google Shape;282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91017" y="5092808"/>
              <a:ext cx="701007" cy="640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3" name="Google Shape;283;p44"/>
            <p:cNvGrpSpPr/>
            <p:nvPr/>
          </p:nvGrpSpPr>
          <p:grpSpPr>
            <a:xfrm>
              <a:off x="7024050" y="4319879"/>
              <a:ext cx="894900" cy="772896"/>
              <a:chOff x="7024050" y="4319879"/>
              <a:chExt cx="894900" cy="772896"/>
            </a:xfrm>
          </p:grpSpPr>
          <p:grpSp>
            <p:nvGrpSpPr>
              <p:cNvPr id="284" name="Google Shape;284;p44"/>
              <p:cNvGrpSpPr/>
              <p:nvPr/>
            </p:nvGrpSpPr>
            <p:grpSpPr>
              <a:xfrm>
                <a:off x="7324611" y="4319879"/>
                <a:ext cx="369679" cy="408222"/>
                <a:chOff x="-2755714" y="6109541"/>
                <a:chExt cx="369679" cy="408222"/>
              </a:xfrm>
            </p:grpSpPr>
            <p:sp>
              <p:nvSpPr>
                <p:cNvPr id="285" name="Google Shape;285;p44"/>
                <p:cNvSpPr/>
                <p:nvPr/>
              </p:nvSpPr>
              <p:spPr>
                <a:xfrm>
                  <a:off x="-2755714" y="6109541"/>
                  <a:ext cx="369679" cy="188413"/>
                </a:xfrm>
                <a:custGeom>
                  <a:rect b="b" l="l" r="r" t="t"/>
                  <a:pathLst>
                    <a:path extrusionOk="0" h="293" w="595">
                      <a:moveTo>
                        <a:pt x="544" y="283"/>
                      </a:moveTo>
                      <a:cubicBezTo>
                        <a:pt x="297" y="69"/>
                        <a:pt x="297" y="69"/>
                        <a:pt x="297" y="69"/>
                      </a:cubicBezTo>
                      <a:cubicBezTo>
                        <a:pt x="51" y="283"/>
                        <a:pt x="51" y="283"/>
                        <a:pt x="51" y="283"/>
                      </a:cubicBezTo>
                      <a:cubicBezTo>
                        <a:pt x="39" y="293"/>
                        <a:pt x="21" y="292"/>
                        <a:pt x="10" y="280"/>
                      </a:cubicBezTo>
                      <a:cubicBezTo>
                        <a:pt x="10" y="280"/>
                        <a:pt x="10" y="280"/>
                        <a:pt x="10" y="280"/>
                      </a:cubicBezTo>
                      <a:cubicBezTo>
                        <a:pt x="0" y="268"/>
                        <a:pt x="1" y="250"/>
                        <a:pt x="13" y="239"/>
                      </a:cubicBezTo>
                      <a:cubicBezTo>
                        <a:pt x="13" y="239"/>
                        <a:pt x="13" y="239"/>
                        <a:pt x="13" y="239"/>
                      </a:cubicBezTo>
                      <a:cubicBezTo>
                        <a:pt x="279" y="9"/>
                        <a:pt x="279" y="9"/>
                        <a:pt x="279" y="9"/>
                      </a:cubicBezTo>
                      <a:cubicBezTo>
                        <a:pt x="289" y="0"/>
                        <a:pt x="305" y="0"/>
                        <a:pt x="316" y="9"/>
                      </a:cubicBezTo>
                      <a:cubicBezTo>
                        <a:pt x="316" y="9"/>
                        <a:pt x="316" y="9"/>
                        <a:pt x="316" y="9"/>
                      </a:cubicBezTo>
                      <a:cubicBezTo>
                        <a:pt x="581" y="239"/>
                        <a:pt x="581" y="239"/>
                        <a:pt x="581" y="239"/>
                      </a:cubicBezTo>
                      <a:cubicBezTo>
                        <a:pt x="593" y="250"/>
                        <a:pt x="595" y="268"/>
                        <a:pt x="584" y="280"/>
                      </a:cubicBezTo>
                      <a:cubicBezTo>
                        <a:pt x="584" y="280"/>
                        <a:pt x="584" y="280"/>
                        <a:pt x="584" y="280"/>
                      </a:cubicBezTo>
                      <a:cubicBezTo>
                        <a:pt x="579" y="286"/>
                        <a:pt x="571" y="290"/>
                        <a:pt x="563" y="290"/>
                      </a:cubicBezTo>
                      <a:cubicBezTo>
                        <a:pt x="563" y="290"/>
                        <a:pt x="563" y="290"/>
                        <a:pt x="563" y="290"/>
                      </a:cubicBezTo>
                      <a:cubicBezTo>
                        <a:pt x="556" y="290"/>
                        <a:pt x="549" y="287"/>
                        <a:pt x="544" y="283"/>
                      </a:cubicBez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44"/>
                <p:cNvSpPr/>
                <p:nvPr/>
              </p:nvSpPr>
              <p:spPr>
                <a:xfrm>
                  <a:off x="-2712890" y="6242228"/>
                  <a:ext cx="284032" cy="275535"/>
                </a:xfrm>
                <a:custGeom>
                  <a:rect b="b" l="l" r="r" t="t"/>
                  <a:pathLst>
                    <a:path extrusionOk="0" h="429" w="457">
                      <a:moveTo>
                        <a:pt x="457" y="198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385"/>
                        <a:pt x="0" y="385"/>
                        <a:pt x="0" y="385"/>
                      </a:cubicBezTo>
                      <a:cubicBezTo>
                        <a:pt x="0" y="409"/>
                        <a:pt x="20" y="429"/>
                        <a:pt x="44" y="429"/>
                      </a:cubicBezTo>
                      <a:cubicBezTo>
                        <a:pt x="169" y="429"/>
                        <a:pt x="169" y="429"/>
                        <a:pt x="169" y="429"/>
                      </a:cubicBezTo>
                      <a:cubicBezTo>
                        <a:pt x="169" y="254"/>
                        <a:pt x="169" y="254"/>
                        <a:pt x="169" y="254"/>
                      </a:cubicBezTo>
                      <a:cubicBezTo>
                        <a:pt x="169" y="239"/>
                        <a:pt x="181" y="228"/>
                        <a:pt x="195" y="228"/>
                      </a:cubicBezTo>
                      <a:cubicBezTo>
                        <a:pt x="261" y="228"/>
                        <a:pt x="261" y="228"/>
                        <a:pt x="261" y="228"/>
                      </a:cubicBezTo>
                      <a:cubicBezTo>
                        <a:pt x="276" y="228"/>
                        <a:pt x="288" y="239"/>
                        <a:pt x="288" y="254"/>
                      </a:cubicBezTo>
                      <a:cubicBezTo>
                        <a:pt x="288" y="429"/>
                        <a:pt x="288" y="429"/>
                        <a:pt x="288" y="429"/>
                      </a:cubicBezTo>
                      <a:cubicBezTo>
                        <a:pt x="413" y="429"/>
                        <a:pt x="413" y="429"/>
                        <a:pt x="413" y="429"/>
                      </a:cubicBezTo>
                      <a:cubicBezTo>
                        <a:pt x="437" y="429"/>
                        <a:pt x="457" y="409"/>
                        <a:pt x="457" y="385"/>
                      </a:cubicBezTo>
                      <a:cubicBezTo>
                        <a:pt x="457" y="198"/>
                        <a:pt x="457" y="198"/>
                        <a:pt x="457" y="198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44"/>
                <p:cNvSpPr/>
                <p:nvPr/>
              </p:nvSpPr>
              <p:spPr>
                <a:xfrm>
                  <a:off x="-2506057" y="6111651"/>
                  <a:ext cx="40493" cy="41300"/>
                </a:xfrm>
                <a:custGeom>
                  <a:rect b="b" l="l" r="r" t="t"/>
                  <a:pathLst>
                    <a:path extrusionOk="0" h="64" w="65">
                      <a:moveTo>
                        <a:pt x="29" y="25"/>
                      </a:moveTo>
                      <a:cubicBezTo>
                        <a:pt x="29" y="25"/>
                        <a:pt x="48" y="37"/>
                        <a:pt x="61" y="53"/>
                      </a:cubicBezTo>
                      <a:cubicBezTo>
                        <a:pt x="62" y="43"/>
                        <a:pt x="65" y="0"/>
                        <a:pt x="8" y="5"/>
                      </a:cubicBezTo>
                      <a:cubicBezTo>
                        <a:pt x="8" y="5"/>
                        <a:pt x="0" y="64"/>
                        <a:pt x="58" y="56"/>
                      </a:cubicBezTo>
                      <a:cubicBezTo>
                        <a:pt x="47" y="47"/>
                        <a:pt x="35" y="31"/>
                        <a:pt x="29" y="25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8" name="Google Shape;288;p44"/>
              <p:cNvSpPr txBox="1"/>
              <p:nvPr/>
            </p:nvSpPr>
            <p:spPr>
              <a:xfrm>
                <a:off x="7024050" y="4817375"/>
                <a:ext cx="894900" cy="27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081F5C"/>
                    </a:solidFill>
                    <a:latin typeface="Arial"/>
                    <a:ea typeface="Arial"/>
                    <a:cs typeface="Arial"/>
                    <a:sym typeface="Arial"/>
                  </a:rPr>
                  <a:t>Last Mile </a:t>
                </a:r>
                <a:r>
                  <a:rPr b="1" lang="en" sz="800">
                    <a:solidFill>
                      <a:srgbClr val="081F5C"/>
                    </a:solidFill>
                  </a:rPr>
                  <a:t>Hub</a:t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89" name="Google Shape;289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0431" y="2645455"/>
            <a:ext cx="525749" cy="47975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4516314" y="3198840"/>
            <a:ext cx="611550" cy="20655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81F5C"/>
                </a:solidFill>
                <a:latin typeface="Arial"/>
                <a:ea typeface="Arial"/>
                <a:cs typeface="Arial"/>
                <a:sym typeface="Arial"/>
              </a:rPr>
              <a:t>SOC-LM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2927339" y="2948690"/>
            <a:ext cx="72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81F5C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lang="en" sz="800">
                <a:solidFill>
                  <a:srgbClr val="081F5C"/>
                </a:solidFill>
              </a:rPr>
              <a:t>irst Mile Hub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What was before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1437818" y="4034535"/>
            <a:ext cx="664335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different drivers were responsible for the same area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some drivers were responsible for a much larger area than others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6151" y="1022475"/>
            <a:ext cx="3899074" cy="295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What we 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could </a:t>
            </a: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improve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1405387" y="1729231"/>
            <a:ext cx="561825" cy="5418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2054650" y="2934079"/>
            <a:ext cx="1619325" cy="87502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Consumer experience </a:t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9477" y="1812054"/>
            <a:ext cx="407697" cy="39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6200" y="3028387"/>
            <a:ext cx="401250" cy="3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/>
          <p:nvPr/>
        </p:nvSpPr>
        <p:spPr>
          <a:xfrm>
            <a:off x="2047274" y="1568259"/>
            <a:ext cx="1598175" cy="88065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fficiency</a:t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3683775" y="1491431"/>
            <a:ext cx="4475250" cy="10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8s * 5,000,000（packages） = 40,000,000 senconds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,000,000 / (60 * 60 * 8) = 1,389 (human labor)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3683775" y="2930832"/>
            <a:ext cx="4551975" cy="8806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5% * 5,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000,000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= 250,000 (mistakenly sorting)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delivery time increase one day per package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1454561" y="2951211"/>
            <a:ext cx="561825" cy="5418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/>
        </p:nvSpPr>
        <p:spPr>
          <a:xfrm>
            <a:off x="479121" y="620038"/>
            <a:ext cx="8173125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  <a:latin typeface="Roboto"/>
                <a:ea typeface="Roboto"/>
                <a:cs typeface="Roboto"/>
                <a:sym typeface="Roboto"/>
              </a:rPr>
              <a:t>Extra Benefit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4056850" y="1825025"/>
            <a:ext cx="16320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driver capacity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delivery time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7"/>
          <p:cNvSpPr/>
          <p:nvPr/>
        </p:nvSpPr>
        <p:spPr>
          <a:xfrm flipH="1">
            <a:off x="3645081" y="1758019"/>
            <a:ext cx="136200" cy="385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7"/>
          <p:cNvSpPr/>
          <p:nvPr/>
        </p:nvSpPr>
        <p:spPr>
          <a:xfrm>
            <a:off x="3645156" y="3000281"/>
            <a:ext cx="136200" cy="38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7"/>
          <p:cNvSpPr txBox="1"/>
          <p:nvPr/>
        </p:nvSpPr>
        <p:spPr>
          <a:xfrm>
            <a:off x="3455050" y="2363963"/>
            <a:ext cx="60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10%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